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60" r:id="rId6"/>
    <p:sldId id="273" r:id="rId7"/>
    <p:sldId id="268" r:id="rId8"/>
    <p:sldId id="271" r:id="rId9"/>
    <p:sldId id="272" r:id="rId10"/>
    <p:sldId id="263" r:id="rId11"/>
    <p:sldId id="269" r:id="rId12"/>
    <p:sldId id="270" r:id="rId13"/>
    <p:sldId id="265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C12"/>
    <a:srgbClr val="091208"/>
    <a:srgbClr val="AAD2B8"/>
    <a:srgbClr val="EDF7F1"/>
    <a:srgbClr val="295222"/>
    <a:srgbClr val="DFF0DC"/>
    <a:srgbClr val="2C5925"/>
    <a:srgbClr val="C1F5BD"/>
    <a:srgbClr val="BAF8D2"/>
    <a:srgbClr val="A5F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487C5-5649-4F58-AEAA-825A11F358AC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BFD291-A990-4E6B-969B-B55D4B2EC435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EDF7F1"/>
        </a:solidFill>
      </dgm:spPr>
      <dgm:t>
        <a:bodyPr/>
        <a:lstStyle/>
        <a:p>
          <a:r>
            <a:rPr lang="en-US" b="1" dirty="0">
              <a:solidFill>
                <a:srgbClr val="162C12"/>
              </a:solidFill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  <a:sym typeface="Open Sans Light"/>
            </a:rPr>
            <a:t>Separates lichen species</a:t>
          </a:r>
          <a:endParaRPr lang="en-US" dirty="0">
            <a:solidFill>
              <a:srgbClr val="162C1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9A858F-40B6-4316-9AFD-819A92D7AB6D}" type="parTrans" cxnId="{25E8BF0D-D05B-4773-8383-C14D145DD15C}">
      <dgm:prSet/>
      <dgm:spPr/>
      <dgm:t>
        <a:bodyPr/>
        <a:lstStyle/>
        <a:p>
          <a:endParaRPr lang="en-US"/>
        </a:p>
      </dgm:t>
    </dgm:pt>
    <dgm:pt modelId="{E8B5B931-3E72-48DD-9096-935D25BCE0BD}" type="sibTrans" cxnId="{25E8BF0D-D05B-4773-8383-C14D145DD15C}">
      <dgm:prSet/>
      <dgm:spPr/>
      <dgm:t>
        <a:bodyPr/>
        <a:lstStyle/>
        <a:p>
          <a:endParaRPr lang="en-US"/>
        </a:p>
      </dgm:t>
    </dgm:pt>
    <dgm:pt modelId="{ACFA008C-57D0-4B10-BB7F-EC9C8957812A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EDF7F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A</a:t>
          </a:r>
        </a:p>
      </dgm:t>
    </dgm:pt>
    <dgm:pt modelId="{454A5EC4-0F1E-4C19-B4AF-0023631F61F3}" type="parTrans" cxnId="{183853C9-2EF9-4CAB-87A8-F4AFA050B84C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623962A-2740-432B-B837-FD8CAC89DB21}" type="sibTrans" cxnId="{183853C9-2EF9-4CAB-87A8-F4AFA050B84C}">
      <dgm:prSet/>
      <dgm:spPr/>
      <dgm:t>
        <a:bodyPr/>
        <a:lstStyle/>
        <a:p>
          <a:endParaRPr lang="en-US"/>
        </a:p>
      </dgm:t>
    </dgm:pt>
    <dgm:pt modelId="{F388A38F-7ADF-435C-8AAB-6376826663EE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EDF7F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D</a:t>
          </a:r>
        </a:p>
      </dgm:t>
    </dgm:pt>
    <dgm:pt modelId="{5B6DB18C-E7B5-4A9E-84F9-DE35D2CC2EB7}" type="parTrans" cxnId="{807B2E80-E5EE-45C9-B8AF-76B578B10E2D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31BE198-5201-4B4A-8196-A9F76325885C}" type="sibTrans" cxnId="{807B2E80-E5EE-45C9-B8AF-76B578B10E2D}">
      <dgm:prSet/>
      <dgm:spPr/>
      <dgm:t>
        <a:bodyPr/>
        <a:lstStyle/>
        <a:p>
          <a:endParaRPr lang="en-US"/>
        </a:p>
      </dgm:t>
    </dgm:pt>
    <dgm:pt modelId="{8175B03A-208F-4F8C-B4EA-73071624AAE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EDF7F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E</a:t>
          </a:r>
        </a:p>
      </dgm:t>
    </dgm:pt>
    <dgm:pt modelId="{D8DE838D-3BE3-4A12-A82F-A3D87DD61574}" type="parTrans" cxnId="{E9CEE53A-BA89-46EE-A641-41BB0833DD75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EC52E05-B600-48D0-9893-9C2DD3269A5A}" type="sibTrans" cxnId="{E9CEE53A-BA89-46EE-A641-41BB0833DD75}">
      <dgm:prSet/>
      <dgm:spPr/>
      <dgm:t>
        <a:bodyPr/>
        <a:lstStyle/>
        <a:p>
          <a:endParaRPr lang="en-US"/>
        </a:p>
      </dgm:t>
    </dgm:pt>
    <dgm:pt modelId="{B8C201D7-E5B8-41BC-9DE1-FEBE67B71368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EDF7F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C</a:t>
          </a:r>
        </a:p>
      </dgm:t>
    </dgm:pt>
    <dgm:pt modelId="{93A16051-9A5F-477C-BA47-4C4E7AA08FEC}" type="parTrans" cxnId="{3FE68F44-E08D-4565-B650-8E4299899A9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9B678A7-BFBC-4812-9255-81F5F90A04D6}" type="sibTrans" cxnId="{3FE68F44-E08D-4565-B650-8E4299899A94}">
      <dgm:prSet/>
      <dgm:spPr/>
      <dgm:t>
        <a:bodyPr/>
        <a:lstStyle/>
        <a:p>
          <a:endParaRPr lang="en-US"/>
        </a:p>
      </dgm:t>
    </dgm:pt>
    <dgm:pt modelId="{E811A0C7-483A-4E5D-9F28-26FFB1460CAA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EDF7F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B</a:t>
          </a:r>
        </a:p>
      </dgm:t>
    </dgm:pt>
    <dgm:pt modelId="{E49BF72D-ADC1-4710-92F5-7EE10BE8AC0A}" type="parTrans" cxnId="{A3BBC898-01D4-43FA-BBB7-04F254515DF5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D57C3E1-052D-4B06-B4A6-E650A4577C2B}" type="sibTrans" cxnId="{A3BBC898-01D4-43FA-BBB7-04F254515DF5}">
      <dgm:prSet/>
      <dgm:spPr/>
      <dgm:t>
        <a:bodyPr/>
        <a:lstStyle/>
        <a:p>
          <a:endParaRPr lang="en-US"/>
        </a:p>
      </dgm:t>
    </dgm:pt>
    <dgm:pt modelId="{06379A5E-4215-46F3-B836-6099DF6D4681}" type="pres">
      <dgm:prSet presAssocID="{B2B487C5-5649-4F58-AEAA-825A11F358A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BADF142-0662-4F4F-8B8A-50D83ECA55A6}" type="pres">
      <dgm:prSet presAssocID="{B2B487C5-5649-4F58-AEAA-825A11F358AC}" presName="hierFlow" presStyleCnt="0"/>
      <dgm:spPr/>
    </dgm:pt>
    <dgm:pt modelId="{09C66A58-A86F-4161-AF30-7F6B3DED0507}" type="pres">
      <dgm:prSet presAssocID="{B2B487C5-5649-4F58-AEAA-825A11F358A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0CF22EC-13AC-400E-AFF6-EF82738D3477}" type="pres">
      <dgm:prSet presAssocID="{D4BFD291-A990-4E6B-969B-B55D4B2EC435}" presName="Name17" presStyleCnt="0"/>
      <dgm:spPr/>
    </dgm:pt>
    <dgm:pt modelId="{8967BF03-8002-4D69-8597-B7D052A7DD19}" type="pres">
      <dgm:prSet presAssocID="{D4BFD291-A990-4E6B-969B-B55D4B2EC435}" presName="level1Shape" presStyleLbl="node0" presStyleIdx="0" presStyleCnt="1" custLinFactY="61465" custLinFactNeighborX="-14408" custLinFactNeighborY="100000">
        <dgm:presLayoutVars>
          <dgm:chPref val="3"/>
        </dgm:presLayoutVars>
      </dgm:prSet>
      <dgm:spPr/>
    </dgm:pt>
    <dgm:pt modelId="{9EBD4A02-2969-4AF2-A375-9B55BFC15A07}" type="pres">
      <dgm:prSet presAssocID="{D4BFD291-A990-4E6B-969B-B55D4B2EC435}" presName="hierChild2" presStyleCnt="0"/>
      <dgm:spPr/>
    </dgm:pt>
    <dgm:pt modelId="{93BAD399-5E56-4F35-AE8D-92A41C297B42}" type="pres">
      <dgm:prSet presAssocID="{454A5EC4-0F1E-4C19-B4AF-0023631F61F3}" presName="Name25" presStyleLbl="parChTrans1D2" presStyleIdx="0" presStyleCnt="5"/>
      <dgm:spPr/>
    </dgm:pt>
    <dgm:pt modelId="{B95F24B3-7160-42E2-8F31-3895969F466E}" type="pres">
      <dgm:prSet presAssocID="{454A5EC4-0F1E-4C19-B4AF-0023631F61F3}" presName="connTx" presStyleLbl="parChTrans1D2" presStyleIdx="0" presStyleCnt="5"/>
      <dgm:spPr/>
    </dgm:pt>
    <dgm:pt modelId="{DCC9146A-FDEE-471A-9DE4-73D0679E3BC0}" type="pres">
      <dgm:prSet presAssocID="{ACFA008C-57D0-4B10-BB7F-EC9C8957812A}" presName="Name30" presStyleCnt="0"/>
      <dgm:spPr/>
    </dgm:pt>
    <dgm:pt modelId="{94D7BD3B-75B5-48A5-83FA-77385B82AD95}" type="pres">
      <dgm:prSet presAssocID="{ACFA008C-57D0-4B10-BB7F-EC9C8957812A}" presName="level2Shape" presStyleLbl="node2" presStyleIdx="0" presStyleCnt="5"/>
      <dgm:spPr/>
    </dgm:pt>
    <dgm:pt modelId="{9DC27BF7-9B6E-4F51-93BB-B8F0DB489427}" type="pres">
      <dgm:prSet presAssocID="{ACFA008C-57D0-4B10-BB7F-EC9C8957812A}" presName="hierChild3" presStyleCnt="0"/>
      <dgm:spPr/>
    </dgm:pt>
    <dgm:pt modelId="{E98EB397-3C78-4BAF-BC6E-259168B58302}" type="pres">
      <dgm:prSet presAssocID="{E49BF72D-ADC1-4710-92F5-7EE10BE8AC0A}" presName="Name25" presStyleLbl="parChTrans1D2" presStyleIdx="1" presStyleCnt="5"/>
      <dgm:spPr/>
    </dgm:pt>
    <dgm:pt modelId="{45B40D6D-B9D6-4BF6-A459-991898A5E393}" type="pres">
      <dgm:prSet presAssocID="{E49BF72D-ADC1-4710-92F5-7EE10BE8AC0A}" presName="connTx" presStyleLbl="parChTrans1D2" presStyleIdx="1" presStyleCnt="5"/>
      <dgm:spPr/>
    </dgm:pt>
    <dgm:pt modelId="{29F0A19F-0AFD-4138-B2FE-8CF74ECAD1C3}" type="pres">
      <dgm:prSet presAssocID="{E811A0C7-483A-4E5D-9F28-26FFB1460CAA}" presName="Name30" presStyleCnt="0"/>
      <dgm:spPr/>
    </dgm:pt>
    <dgm:pt modelId="{2B990123-0BF1-4CAB-ACAE-E5DDC1425FE5}" type="pres">
      <dgm:prSet presAssocID="{E811A0C7-483A-4E5D-9F28-26FFB1460CAA}" presName="level2Shape" presStyleLbl="node2" presStyleIdx="1" presStyleCnt="5"/>
      <dgm:spPr/>
    </dgm:pt>
    <dgm:pt modelId="{5BBF0874-6E5E-42D6-B3E7-8AD2D7F438C2}" type="pres">
      <dgm:prSet presAssocID="{E811A0C7-483A-4E5D-9F28-26FFB1460CAA}" presName="hierChild3" presStyleCnt="0"/>
      <dgm:spPr/>
    </dgm:pt>
    <dgm:pt modelId="{4678FADB-48C6-4F6F-A361-1EF4DA8CB34C}" type="pres">
      <dgm:prSet presAssocID="{93A16051-9A5F-477C-BA47-4C4E7AA08FEC}" presName="Name25" presStyleLbl="parChTrans1D2" presStyleIdx="2" presStyleCnt="5"/>
      <dgm:spPr/>
    </dgm:pt>
    <dgm:pt modelId="{7D0A5E0A-36DD-400C-B24A-D66D9286D314}" type="pres">
      <dgm:prSet presAssocID="{93A16051-9A5F-477C-BA47-4C4E7AA08FEC}" presName="connTx" presStyleLbl="parChTrans1D2" presStyleIdx="2" presStyleCnt="5"/>
      <dgm:spPr/>
    </dgm:pt>
    <dgm:pt modelId="{19B5B294-0699-408A-8911-82682F909721}" type="pres">
      <dgm:prSet presAssocID="{B8C201D7-E5B8-41BC-9DE1-FEBE67B71368}" presName="Name30" presStyleCnt="0"/>
      <dgm:spPr/>
    </dgm:pt>
    <dgm:pt modelId="{0C54E910-2775-4097-B767-39F0EB82E651}" type="pres">
      <dgm:prSet presAssocID="{B8C201D7-E5B8-41BC-9DE1-FEBE67B71368}" presName="level2Shape" presStyleLbl="node2" presStyleIdx="2" presStyleCnt="5"/>
      <dgm:spPr/>
    </dgm:pt>
    <dgm:pt modelId="{FA40EA57-EF03-4118-929F-667326E32D28}" type="pres">
      <dgm:prSet presAssocID="{B8C201D7-E5B8-41BC-9DE1-FEBE67B71368}" presName="hierChild3" presStyleCnt="0"/>
      <dgm:spPr/>
    </dgm:pt>
    <dgm:pt modelId="{67C00F87-187F-44E7-B64F-85802E647832}" type="pres">
      <dgm:prSet presAssocID="{5B6DB18C-E7B5-4A9E-84F9-DE35D2CC2EB7}" presName="Name25" presStyleLbl="parChTrans1D2" presStyleIdx="3" presStyleCnt="5"/>
      <dgm:spPr/>
    </dgm:pt>
    <dgm:pt modelId="{65C34628-9FFA-4019-9D59-F93B470E4075}" type="pres">
      <dgm:prSet presAssocID="{5B6DB18C-E7B5-4A9E-84F9-DE35D2CC2EB7}" presName="connTx" presStyleLbl="parChTrans1D2" presStyleIdx="3" presStyleCnt="5"/>
      <dgm:spPr/>
    </dgm:pt>
    <dgm:pt modelId="{A9F62F95-625F-4D11-88C0-089BAB05D6EA}" type="pres">
      <dgm:prSet presAssocID="{F388A38F-7ADF-435C-8AAB-6376826663EE}" presName="Name30" presStyleCnt="0"/>
      <dgm:spPr/>
    </dgm:pt>
    <dgm:pt modelId="{59D9D624-550B-4C34-943F-058A2379293C}" type="pres">
      <dgm:prSet presAssocID="{F388A38F-7ADF-435C-8AAB-6376826663EE}" presName="level2Shape" presStyleLbl="node2" presStyleIdx="3" presStyleCnt="5"/>
      <dgm:spPr/>
    </dgm:pt>
    <dgm:pt modelId="{5FE615B4-14C9-4080-9B32-0AD19FAAF8DF}" type="pres">
      <dgm:prSet presAssocID="{F388A38F-7ADF-435C-8AAB-6376826663EE}" presName="hierChild3" presStyleCnt="0"/>
      <dgm:spPr/>
    </dgm:pt>
    <dgm:pt modelId="{AC5583ED-F080-4A8C-BDBC-F9C68C56761F}" type="pres">
      <dgm:prSet presAssocID="{D8DE838D-3BE3-4A12-A82F-A3D87DD61574}" presName="Name25" presStyleLbl="parChTrans1D2" presStyleIdx="4" presStyleCnt="5"/>
      <dgm:spPr/>
    </dgm:pt>
    <dgm:pt modelId="{E23D9DF2-E2E6-4E6F-850E-A48960041A5E}" type="pres">
      <dgm:prSet presAssocID="{D8DE838D-3BE3-4A12-A82F-A3D87DD61574}" presName="connTx" presStyleLbl="parChTrans1D2" presStyleIdx="4" presStyleCnt="5"/>
      <dgm:spPr/>
    </dgm:pt>
    <dgm:pt modelId="{3F5747CA-4D8E-4B33-A966-39311395FE3F}" type="pres">
      <dgm:prSet presAssocID="{8175B03A-208F-4F8C-B4EA-73071624AAE7}" presName="Name30" presStyleCnt="0"/>
      <dgm:spPr/>
    </dgm:pt>
    <dgm:pt modelId="{A0B084A5-2451-486C-BB95-CFA90D47DE38}" type="pres">
      <dgm:prSet presAssocID="{8175B03A-208F-4F8C-B4EA-73071624AAE7}" presName="level2Shape" presStyleLbl="node2" presStyleIdx="4" presStyleCnt="5"/>
      <dgm:spPr/>
    </dgm:pt>
    <dgm:pt modelId="{0D5DB0F7-7ED8-4B85-84AD-E4EEC9DBF7EC}" type="pres">
      <dgm:prSet presAssocID="{8175B03A-208F-4F8C-B4EA-73071624AAE7}" presName="hierChild3" presStyleCnt="0"/>
      <dgm:spPr/>
    </dgm:pt>
    <dgm:pt modelId="{D2C7FC8A-620B-4892-9374-15EDECE6FF85}" type="pres">
      <dgm:prSet presAssocID="{B2B487C5-5649-4F58-AEAA-825A11F358AC}" presName="bgShapesFlow" presStyleCnt="0"/>
      <dgm:spPr/>
    </dgm:pt>
  </dgm:ptLst>
  <dgm:cxnLst>
    <dgm:cxn modelId="{25E8BF0D-D05B-4773-8383-C14D145DD15C}" srcId="{B2B487C5-5649-4F58-AEAA-825A11F358AC}" destId="{D4BFD291-A990-4E6B-969B-B55D4B2EC435}" srcOrd="0" destOrd="0" parTransId="{F29A858F-40B6-4316-9AFD-819A92D7AB6D}" sibTransId="{E8B5B931-3E72-48DD-9096-935D25BCE0BD}"/>
    <dgm:cxn modelId="{04504E1A-D219-438A-97F1-58A528A82C56}" type="presOf" srcId="{B2B487C5-5649-4F58-AEAA-825A11F358AC}" destId="{06379A5E-4215-46F3-B836-6099DF6D4681}" srcOrd="0" destOrd="0" presId="urn:microsoft.com/office/officeart/2005/8/layout/hierarchy5"/>
    <dgm:cxn modelId="{E9CEE53A-BA89-46EE-A641-41BB0833DD75}" srcId="{D4BFD291-A990-4E6B-969B-B55D4B2EC435}" destId="{8175B03A-208F-4F8C-B4EA-73071624AAE7}" srcOrd="4" destOrd="0" parTransId="{D8DE838D-3BE3-4A12-A82F-A3D87DD61574}" sibTransId="{BEC52E05-B600-48D0-9893-9C2DD3269A5A}"/>
    <dgm:cxn modelId="{221D473C-B080-4A77-9EAD-EDCCFEA983E0}" type="presOf" srcId="{F388A38F-7ADF-435C-8AAB-6376826663EE}" destId="{59D9D624-550B-4C34-943F-058A2379293C}" srcOrd="0" destOrd="0" presId="urn:microsoft.com/office/officeart/2005/8/layout/hierarchy5"/>
    <dgm:cxn modelId="{90CDCE43-544A-4620-AD80-0A350D39BD30}" type="presOf" srcId="{5B6DB18C-E7B5-4A9E-84F9-DE35D2CC2EB7}" destId="{65C34628-9FFA-4019-9D59-F93B470E4075}" srcOrd="1" destOrd="0" presId="urn:microsoft.com/office/officeart/2005/8/layout/hierarchy5"/>
    <dgm:cxn modelId="{3FE68F44-E08D-4565-B650-8E4299899A94}" srcId="{D4BFD291-A990-4E6B-969B-B55D4B2EC435}" destId="{B8C201D7-E5B8-41BC-9DE1-FEBE67B71368}" srcOrd="2" destOrd="0" parTransId="{93A16051-9A5F-477C-BA47-4C4E7AA08FEC}" sibTransId="{19B678A7-BFBC-4812-9255-81F5F90A04D6}"/>
    <dgm:cxn modelId="{9C300D74-88E2-46A7-9FE0-889156AD457C}" type="presOf" srcId="{ACFA008C-57D0-4B10-BB7F-EC9C8957812A}" destId="{94D7BD3B-75B5-48A5-83FA-77385B82AD95}" srcOrd="0" destOrd="0" presId="urn:microsoft.com/office/officeart/2005/8/layout/hierarchy5"/>
    <dgm:cxn modelId="{33AF5975-AAAB-4CDD-BB42-6D5E2067D300}" type="presOf" srcId="{8175B03A-208F-4F8C-B4EA-73071624AAE7}" destId="{A0B084A5-2451-486C-BB95-CFA90D47DE38}" srcOrd="0" destOrd="0" presId="urn:microsoft.com/office/officeart/2005/8/layout/hierarchy5"/>
    <dgm:cxn modelId="{78CBCB79-300E-434F-B9CF-BA8AD2F501D8}" type="presOf" srcId="{D8DE838D-3BE3-4A12-A82F-A3D87DD61574}" destId="{AC5583ED-F080-4A8C-BDBC-F9C68C56761F}" srcOrd="0" destOrd="0" presId="urn:microsoft.com/office/officeart/2005/8/layout/hierarchy5"/>
    <dgm:cxn modelId="{807B2E80-E5EE-45C9-B8AF-76B578B10E2D}" srcId="{D4BFD291-A990-4E6B-969B-B55D4B2EC435}" destId="{F388A38F-7ADF-435C-8AAB-6376826663EE}" srcOrd="3" destOrd="0" parTransId="{5B6DB18C-E7B5-4A9E-84F9-DE35D2CC2EB7}" sibTransId="{331BE198-5201-4B4A-8196-A9F76325885C}"/>
    <dgm:cxn modelId="{35D84482-C8D7-415E-82C3-84CB80627081}" type="presOf" srcId="{B8C201D7-E5B8-41BC-9DE1-FEBE67B71368}" destId="{0C54E910-2775-4097-B767-39F0EB82E651}" srcOrd="0" destOrd="0" presId="urn:microsoft.com/office/officeart/2005/8/layout/hierarchy5"/>
    <dgm:cxn modelId="{6489EE88-3077-428D-87A3-A96B013689C2}" type="presOf" srcId="{93A16051-9A5F-477C-BA47-4C4E7AA08FEC}" destId="{7D0A5E0A-36DD-400C-B24A-D66D9286D314}" srcOrd="1" destOrd="0" presId="urn:microsoft.com/office/officeart/2005/8/layout/hierarchy5"/>
    <dgm:cxn modelId="{AF56A592-8625-435E-9B80-DAC45977410C}" type="presOf" srcId="{454A5EC4-0F1E-4C19-B4AF-0023631F61F3}" destId="{B95F24B3-7160-42E2-8F31-3895969F466E}" srcOrd="1" destOrd="0" presId="urn:microsoft.com/office/officeart/2005/8/layout/hierarchy5"/>
    <dgm:cxn modelId="{A3BBC898-01D4-43FA-BBB7-04F254515DF5}" srcId="{D4BFD291-A990-4E6B-969B-B55D4B2EC435}" destId="{E811A0C7-483A-4E5D-9F28-26FFB1460CAA}" srcOrd="1" destOrd="0" parTransId="{E49BF72D-ADC1-4710-92F5-7EE10BE8AC0A}" sibTransId="{8D57C3E1-052D-4B06-B4A6-E650A4577C2B}"/>
    <dgm:cxn modelId="{36B1BDA5-F00E-46A8-97EB-E004E6726046}" type="presOf" srcId="{93A16051-9A5F-477C-BA47-4C4E7AA08FEC}" destId="{4678FADB-48C6-4F6F-A361-1EF4DA8CB34C}" srcOrd="0" destOrd="0" presId="urn:microsoft.com/office/officeart/2005/8/layout/hierarchy5"/>
    <dgm:cxn modelId="{C01DCAB3-4FBD-404E-817A-7BD6BA590DD9}" type="presOf" srcId="{E811A0C7-483A-4E5D-9F28-26FFB1460CAA}" destId="{2B990123-0BF1-4CAB-ACAE-E5DDC1425FE5}" srcOrd="0" destOrd="0" presId="urn:microsoft.com/office/officeart/2005/8/layout/hierarchy5"/>
    <dgm:cxn modelId="{9B7D92B4-0BD9-4CBA-9500-94FA5B9326E9}" type="presOf" srcId="{D8DE838D-3BE3-4A12-A82F-A3D87DD61574}" destId="{E23D9DF2-E2E6-4E6F-850E-A48960041A5E}" srcOrd="1" destOrd="0" presId="urn:microsoft.com/office/officeart/2005/8/layout/hierarchy5"/>
    <dgm:cxn modelId="{B45BA9B7-9EA3-4C2D-A5B9-B4755EB00FBA}" type="presOf" srcId="{E49BF72D-ADC1-4710-92F5-7EE10BE8AC0A}" destId="{45B40D6D-B9D6-4BF6-A459-991898A5E393}" srcOrd="1" destOrd="0" presId="urn:microsoft.com/office/officeart/2005/8/layout/hierarchy5"/>
    <dgm:cxn modelId="{A3CF13BA-B5CD-4BA0-98E6-900682B23779}" type="presOf" srcId="{D4BFD291-A990-4E6B-969B-B55D4B2EC435}" destId="{8967BF03-8002-4D69-8597-B7D052A7DD19}" srcOrd="0" destOrd="0" presId="urn:microsoft.com/office/officeart/2005/8/layout/hierarchy5"/>
    <dgm:cxn modelId="{183853C9-2EF9-4CAB-87A8-F4AFA050B84C}" srcId="{D4BFD291-A990-4E6B-969B-B55D4B2EC435}" destId="{ACFA008C-57D0-4B10-BB7F-EC9C8957812A}" srcOrd="0" destOrd="0" parTransId="{454A5EC4-0F1E-4C19-B4AF-0023631F61F3}" sibTransId="{0623962A-2740-432B-B837-FD8CAC89DB21}"/>
    <dgm:cxn modelId="{3F5E55C9-23FF-412C-A942-BE68AB026035}" type="presOf" srcId="{5B6DB18C-E7B5-4A9E-84F9-DE35D2CC2EB7}" destId="{67C00F87-187F-44E7-B64F-85802E647832}" srcOrd="0" destOrd="0" presId="urn:microsoft.com/office/officeart/2005/8/layout/hierarchy5"/>
    <dgm:cxn modelId="{867D2ADF-5C98-4226-A102-2C276BF51FC0}" type="presOf" srcId="{E49BF72D-ADC1-4710-92F5-7EE10BE8AC0A}" destId="{E98EB397-3C78-4BAF-BC6E-259168B58302}" srcOrd="0" destOrd="0" presId="urn:microsoft.com/office/officeart/2005/8/layout/hierarchy5"/>
    <dgm:cxn modelId="{4397E5FB-A298-4097-AB5D-D1503097E025}" type="presOf" srcId="{454A5EC4-0F1E-4C19-B4AF-0023631F61F3}" destId="{93BAD399-5E56-4F35-AE8D-92A41C297B42}" srcOrd="0" destOrd="0" presId="urn:microsoft.com/office/officeart/2005/8/layout/hierarchy5"/>
    <dgm:cxn modelId="{A3E7CAA7-96B1-4498-9C8C-67968FCDFF75}" type="presParOf" srcId="{06379A5E-4215-46F3-B836-6099DF6D4681}" destId="{8BADF142-0662-4F4F-8B8A-50D83ECA55A6}" srcOrd="0" destOrd="0" presId="urn:microsoft.com/office/officeart/2005/8/layout/hierarchy5"/>
    <dgm:cxn modelId="{C234BBF0-C993-4EED-A18A-E4051C118C90}" type="presParOf" srcId="{8BADF142-0662-4F4F-8B8A-50D83ECA55A6}" destId="{09C66A58-A86F-4161-AF30-7F6B3DED0507}" srcOrd="0" destOrd="0" presId="urn:microsoft.com/office/officeart/2005/8/layout/hierarchy5"/>
    <dgm:cxn modelId="{400FFC4D-6C06-45F7-B13E-F68AC2DD5E87}" type="presParOf" srcId="{09C66A58-A86F-4161-AF30-7F6B3DED0507}" destId="{60CF22EC-13AC-400E-AFF6-EF82738D3477}" srcOrd="0" destOrd="0" presId="urn:microsoft.com/office/officeart/2005/8/layout/hierarchy5"/>
    <dgm:cxn modelId="{3113532A-0929-4003-BA1D-7A6CE9CFCB71}" type="presParOf" srcId="{60CF22EC-13AC-400E-AFF6-EF82738D3477}" destId="{8967BF03-8002-4D69-8597-B7D052A7DD19}" srcOrd="0" destOrd="0" presId="urn:microsoft.com/office/officeart/2005/8/layout/hierarchy5"/>
    <dgm:cxn modelId="{7263E076-4797-4E23-8236-DBBF9DBBB895}" type="presParOf" srcId="{60CF22EC-13AC-400E-AFF6-EF82738D3477}" destId="{9EBD4A02-2969-4AF2-A375-9B55BFC15A07}" srcOrd="1" destOrd="0" presId="urn:microsoft.com/office/officeart/2005/8/layout/hierarchy5"/>
    <dgm:cxn modelId="{4828BF23-197E-450D-A5A4-C451E583BACD}" type="presParOf" srcId="{9EBD4A02-2969-4AF2-A375-9B55BFC15A07}" destId="{93BAD399-5E56-4F35-AE8D-92A41C297B42}" srcOrd="0" destOrd="0" presId="urn:microsoft.com/office/officeart/2005/8/layout/hierarchy5"/>
    <dgm:cxn modelId="{52CB7F3B-C1B9-4312-B84C-57B73785D89D}" type="presParOf" srcId="{93BAD399-5E56-4F35-AE8D-92A41C297B42}" destId="{B95F24B3-7160-42E2-8F31-3895969F466E}" srcOrd="0" destOrd="0" presId="urn:microsoft.com/office/officeart/2005/8/layout/hierarchy5"/>
    <dgm:cxn modelId="{26833593-2E32-4871-8F09-465FBF0841B1}" type="presParOf" srcId="{9EBD4A02-2969-4AF2-A375-9B55BFC15A07}" destId="{DCC9146A-FDEE-471A-9DE4-73D0679E3BC0}" srcOrd="1" destOrd="0" presId="urn:microsoft.com/office/officeart/2005/8/layout/hierarchy5"/>
    <dgm:cxn modelId="{27DAD784-BAB7-4E80-9BD1-436059244895}" type="presParOf" srcId="{DCC9146A-FDEE-471A-9DE4-73D0679E3BC0}" destId="{94D7BD3B-75B5-48A5-83FA-77385B82AD95}" srcOrd="0" destOrd="0" presId="urn:microsoft.com/office/officeart/2005/8/layout/hierarchy5"/>
    <dgm:cxn modelId="{7386C5E3-43A4-4A29-8C10-4FFC22A1FF2C}" type="presParOf" srcId="{DCC9146A-FDEE-471A-9DE4-73D0679E3BC0}" destId="{9DC27BF7-9B6E-4F51-93BB-B8F0DB489427}" srcOrd="1" destOrd="0" presId="urn:microsoft.com/office/officeart/2005/8/layout/hierarchy5"/>
    <dgm:cxn modelId="{049F438D-735E-4FA4-A889-166512F0718A}" type="presParOf" srcId="{9EBD4A02-2969-4AF2-A375-9B55BFC15A07}" destId="{E98EB397-3C78-4BAF-BC6E-259168B58302}" srcOrd="2" destOrd="0" presId="urn:microsoft.com/office/officeart/2005/8/layout/hierarchy5"/>
    <dgm:cxn modelId="{B1428E28-B3E7-47CD-8FBF-6BEE623749A2}" type="presParOf" srcId="{E98EB397-3C78-4BAF-BC6E-259168B58302}" destId="{45B40D6D-B9D6-4BF6-A459-991898A5E393}" srcOrd="0" destOrd="0" presId="urn:microsoft.com/office/officeart/2005/8/layout/hierarchy5"/>
    <dgm:cxn modelId="{2EBBDA2A-8F8A-4D6C-A908-8D226C0CA6BC}" type="presParOf" srcId="{9EBD4A02-2969-4AF2-A375-9B55BFC15A07}" destId="{29F0A19F-0AFD-4138-B2FE-8CF74ECAD1C3}" srcOrd="3" destOrd="0" presId="urn:microsoft.com/office/officeart/2005/8/layout/hierarchy5"/>
    <dgm:cxn modelId="{AFEC7731-B6C7-4C6A-B869-1B4BDE13EA5F}" type="presParOf" srcId="{29F0A19F-0AFD-4138-B2FE-8CF74ECAD1C3}" destId="{2B990123-0BF1-4CAB-ACAE-E5DDC1425FE5}" srcOrd="0" destOrd="0" presId="urn:microsoft.com/office/officeart/2005/8/layout/hierarchy5"/>
    <dgm:cxn modelId="{1EBC555E-E880-4728-A903-F7A69149921E}" type="presParOf" srcId="{29F0A19F-0AFD-4138-B2FE-8CF74ECAD1C3}" destId="{5BBF0874-6E5E-42D6-B3E7-8AD2D7F438C2}" srcOrd="1" destOrd="0" presId="urn:microsoft.com/office/officeart/2005/8/layout/hierarchy5"/>
    <dgm:cxn modelId="{BD860DEF-E5B5-466C-9B0D-2FC5721CABAE}" type="presParOf" srcId="{9EBD4A02-2969-4AF2-A375-9B55BFC15A07}" destId="{4678FADB-48C6-4F6F-A361-1EF4DA8CB34C}" srcOrd="4" destOrd="0" presId="urn:microsoft.com/office/officeart/2005/8/layout/hierarchy5"/>
    <dgm:cxn modelId="{AEFC0EF0-F914-4DE6-A41B-A9CB7DCB320F}" type="presParOf" srcId="{4678FADB-48C6-4F6F-A361-1EF4DA8CB34C}" destId="{7D0A5E0A-36DD-400C-B24A-D66D9286D314}" srcOrd="0" destOrd="0" presId="urn:microsoft.com/office/officeart/2005/8/layout/hierarchy5"/>
    <dgm:cxn modelId="{544EC459-BDA3-4E9B-ACD5-6C1EC11381A8}" type="presParOf" srcId="{9EBD4A02-2969-4AF2-A375-9B55BFC15A07}" destId="{19B5B294-0699-408A-8911-82682F909721}" srcOrd="5" destOrd="0" presId="urn:microsoft.com/office/officeart/2005/8/layout/hierarchy5"/>
    <dgm:cxn modelId="{68308D6D-BE0C-494C-BE99-830E741224AA}" type="presParOf" srcId="{19B5B294-0699-408A-8911-82682F909721}" destId="{0C54E910-2775-4097-B767-39F0EB82E651}" srcOrd="0" destOrd="0" presId="urn:microsoft.com/office/officeart/2005/8/layout/hierarchy5"/>
    <dgm:cxn modelId="{7DA9108D-90F3-4E60-B27D-E75F03D7B8AB}" type="presParOf" srcId="{19B5B294-0699-408A-8911-82682F909721}" destId="{FA40EA57-EF03-4118-929F-667326E32D28}" srcOrd="1" destOrd="0" presId="urn:microsoft.com/office/officeart/2005/8/layout/hierarchy5"/>
    <dgm:cxn modelId="{31D82555-FF8A-46C1-8276-1EA68C6E894D}" type="presParOf" srcId="{9EBD4A02-2969-4AF2-A375-9B55BFC15A07}" destId="{67C00F87-187F-44E7-B64F-85802E647832}" srcOrd="6" destOrd="0" presId="urn:microsoft.com/office/officeart/2005/8/layout/hierarchy5"/>
    <dgm:cxn modelId="{15A47CFF-2547-42BE-BAFC-C20FEA80DA2B}" type="presParOf" srcId="{67C00F87-187F-44E7-B64F-85802E647832}" destId="{65C34628-9FFA-4019-9D59-F93B470E4075}" srcOrd="0" destOrd="0" presId="urn:microsoft.com/office/officeart/2005/8/layout/hierarchy5"/>
    <dgm:cxn modelId="{14D0DC18-943F-4DA7-B4A9-28AE55E66EBE}" type="presParOf" srcId="{9EBD4A02-2969-4AF2-A375-9B55BFC15A07}" destId="{A9F62F95-625F-4D11-88C0-089BAB05D6EA}" srcOrd="7" destOrd="0" presId="urn:microsoft.com/office/officeart/2005/8/layout/hierarchy5"/>
    <dgm:cxn modelId="{17FECACB-9307-45AB-9F03-0530CC82E379}" type="presParOf" srcId="{A9F62F95-625F-4D11-88C0-089BAB05D6EA}" destId="{59D9D624-550B-4C34-943F-058A2379293C}" srcOrd="0" destOrd="0" presId="urn:microsoft.com/office/officeart/2005/8/layout/hierarchy5"/>
    <dgm:cxn modelId="{BD1018A6-43D3-4B4C-8F6A-B5513EB96250}" type="presParOf" srcId="{A9F62F95-625F-4D11-88C0-089BAB05D6EA}" destId="{5FE615B4-14C9-4080-9B32-0AD19FAAF8DF}" srcOrd="1" destOrd="0" presId="urn:microsoft.com/office/officeart/2005/8/layout/hierarchy5"/>
    <dgm:cxn modelId="{800D56C5-3F0A-44C6-A8E2-5B5317726BAE}" type="presParOf" srcId="{9EBD4A02-2969-4AF2-A375-9B55BFC15A07}" destId="{AC5583ED-F080-4A8C-BDBC-F9C68C56761F}" srcOrd="8" destOrd="0" presId="urn:microsoft.com/office/officeart/2005/8/layout/hierarchy5"/>
    <dgm:cxn modelId="{464723ED-0A3A-4F76-B202-1B913ED26860}" type="presParOf" srcId="{AC5583ED-F080-4A8C-BDBC-F9C68C56761F}" destId="{E23D9DF2-E2E6-4E6F-850E-A48960041A5E}" srcOrd="0" destOrd="0" presId="urn:microsoft.com/office/officeart/2005/8/layout/hierarchy5"/>
    <dgm:cxn modelId="{FD884552-B469-4F78-91FD-CC6AED962EA1}" type="presParOf" srcId="{9EBD4A02-2969-4AF2-A375-9B55BFC15A07}" destId="{3F5747CA-4D8E-4B33-A966-39311395FE3F}" srcOrd="9" destOrd="0" presId="urn:microsoft.com/office/officeart/2005/8/layout/hierarchy5"/>
    <dgm:cxn modelId="{359BDFB6-9756-4AC7-9DFD-86EC801D2C70}" type="presParOf" srcId="{3F5747CA-4D8E-4B33-A966-39311395FE3F}" destId="{A0B084A5-2451-486C-BB95-CFA90D47DE38}" srcOrd="0" destOrd="0" presId="urn:microsoft.com/office/officeart/2005/8/layout/hierarchy5"/>
    <dgm:cxn modelId="{FBC13BC2-3BD2-44FF-88C9-C60CBBE43C48}" type="presParOf" srcId="{3F5747CA-4D8E-4B33-A966-39311395FE3F}" destId="{0D5DB0F7-7ED8-4B85-84AD-E4EEC9DBF7EC}" srcOrd="1" destOrd="0" presId="urn:microsoft.com/office/officeart/2005/8/layout/hierarchy5"/>
    <dgm:cxn modelId="{A0FA380D-70BD-442D-AC1C-7E732EC3F0D9}" type="presParOf" srcId="{06379A5E-4215-46F3-B836-6099DF6D4681}" destId="{D2C7FC8A-620B-4892-9374-15EDECE6FF85}" srcOrd="1" destOrd="0" presId="urn:microsoft.com/office/officeart/2005/8/layout/hierarchy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EC67A-564F-47AE-91C7-6921CCA09D0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3A19A17-4662-407E-8ADA-F0B82BE61AC1}">
      <dgm:prSet phldrT="[Text]" custT="1"/>
      <dgm:spPr>
        <a:solidFill>
          <a:srgbClr val="EDF7F1"/>
        </a:solidFill>
        <a:ln>
          <a:noFill/>
        </a:ln>
      </dgm:spPr>
      <dgm:t>
        <a:bodyPr/>
        <a:lstStyle/>
        <a:p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  <a:sym typeface="Open Sans Light"/>
            </a:rPr>
            <a:t>Crude methanol extract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086751-F3F2-40E7-9DCF-3E338ED03B06}" type="parTrans" cxnId="{9F4C4EE4-CD34-4AAC-B1B5-05770E1AE10C}">
      <dgm:prSet/>
      <dgm:spPr/>
      <dgm:t>
        <a:bodyPr/>
        <a:lstStyle/>
        <a:p>
          <a:endParaRPr lang="en-US"/>
        </a:p>
      </dgm:t>
    </dgm:pt>
    <dgm:pt modelId="{32A7436D-177A-4FC9-A936-F39DD325CA13}" type="sibTrans" cxnId="{9F4C4EE4-CD34-4AAC-B1B5-05770E1AE10C}">
      <dgm:prSet/>
      <dgm:spPr/>
      <dgm:t>
        <a:bodyPr/>
        <a:lstStyle/>
        <a:p>
          <a:endParaRPr lang="en-US"/>
        </a:p>
      </dgm:t>
    </dgm:pt>
    <dgm:pt modelId="{70D4397B-D2F7-4C8D-86AB-5476601DD4CE}">
      <dgm:prSet phldrT="[Text]" custT="1"/>
      <dgm:spPr>
        <a:solidFill>
          <a:srgbClr val="EDF7F1"/>
        </a:solidFill>
      </dgm:spPr>
      <dgm:t>
        <a:bodyPr/>
        <a:lstStyle/>
        <a:p>
          <a:r>
            <a:rPr lang="en-US" sz="2400" b="1" dirty="0">
              <a:solidFill>
                <a:schemeClr val="tx1"/>
              </a:solidFill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</a:rPr>
            <a:t>DPPH Radical Scavenging Assay</a:t>
          </a:r>
          <a:endParaRPr lang="en-US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F0DB6D-7DC4-4366-8E91-EE43CD3FFEFD}" type="parTrans" cxnId="{78C43B0B-251B-4247-B1ED-35D8102D4173}">
      <dgm:prSet/>
      <dgm:spPr/>
      <dgm:t>
        <a:bodyPr/>
        <a:lstStyle/>
        <a:p>
          <a:endParaRPr lang="en-US"/>
        </a:p>
      </dgm:t>
    </dgm:pt>
    <dgm:pt modelId="{6EFB9EB0-46CE-4A60-8036-7B62C71535AA}" type="sibTrans" cxnId="{78C43B0B-251B-4247-B1ED-35D8102D4173}">
      <dgm:prSet/>
      <dgm:spPr/>
      <dgm:t>
        <a:bodyPr/>
        <a:lstStyle/>
        <a:p>
          <a:endParaRPr lang="en-US"/>
        </a:p>
      </dgm:t>
    </dgm:pt>
    <dgm:pt modelId="{51CC3999-92B1-4A74-974A-EF1D3059225F}">
      <dgm:prSet phldrT="[Text]" custT="1"/>
      <dgm:spPr>
        <a:solidFill>
          <a:srgbClr val="EDF7F1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</a:rPr>
            <a:t>Seed germination test</a:t>
          </a:r>
          <a:endParaRPr lang="en-US" sz="28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9DBDAB-38AC-48DF-AFB6-42E8D93895DA}" type="parTrans" cxnId="{B8B2B94E-AB2B-4074-B96D-46240A07E904}">
      <dgm:prSet/>
      <dgm:spPr/>
      <dgm:t>
        <a:bodyPr/>
        <a:lstStyle/>
        <a:p>
          <a:endParaRPr lang="en-US"/>
        </a:p>
      </dgm:t>
    </dgm:pt>
    <dgm:pt modelId="{208F2B99-8D5C-41F1-8DE3-F20623EEB0AE}" type="sibTrans" cxnId="{B8B2B94E-AB2B-4074-B96D-46240A07E904}">
      <dgm:prSet/>
      <dgm:spPr/>
      <dgm:t>
        <a:bodyPr/>
        <a:lstStyle/>
        <a:p>
          <a:endParaRPr lang="en-US"/>
        </a:p>
      </dgm:t>
    </dgm:pt>
    <dgm:pt modelId="{17E390B2-F7ED-4D01-AECA-1C2FFB96D18F}" type="pres">
      <dgm:prSet presAssocID="{3C0EC67A-564F-47AE-91C7-6921CCA09D0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528387E-2F73-4A6F-8C7A-517CD4369037}" type="pres">
      <dgm:prSet presAssocID="{23A19A17-4662-407E-8ADA-F0B82BE61AC1}" presName="hierRoot1" presStyleCnt="0">
        <dgm:presLayoutVars>
          <dgm:hierBranch val="init"/>
        </dgm:presLayoutVars>
      </dgm:prSet>
      <dgm:spPr/>
    </dgm:pt>
    <dgm:pt modelId="{57E8AAC1-5EF7-40B7-81EC-8B1E679E58C0}" type="pres">
      <dgm:prSet presAssocID="{23A19A17-4662-407E-8ADA-F0B82BE61AC1}" presName="rootComposite1" presStyleCnt="0"/>
      <dgm:spPr/>
    </dgm:pt>
    <dgm:pt modelId="{775E0916-CAEA-41BB-8D4B-31BB30E7E6AC}" type="pres">
      <dgm:prSet presAssocID="{23A19A17-4662-407E-8ADA-F0B82BE61AC1}" presName="rootText1" presStyleLbl="node0" presStyleIdx="0" presStyleCnt="1" custScaleX="189400" custLinFactNeighborY="-3102">
        <dgm:presLayoutVars>
          <dgm:chPref val="3"/>
        </dgm:presLayoutVars>
      </dgm:prSet>
      <dgm:spPr/>
    </dgm:pt>
    <dgm:pt modelId="{30BC8237-E230-431A-9AB3-9B933578676E}" type="pres">
      <dgm:prSet presAssocID="{23A19A17-4662-407E-8ADA-F0B82BE61AC1}" presName="rootConnector1" presStyleLbl="node1" presStyleIdx="0" presStyleCnt="0"/>
      <dgm:spPr/>
    </dgm:pt>
    <dgm:pt modelId="{752C6889-35C9-45EB-9DC3-4D13D5038257}" type="pres">
      <dgm:prSet presAssocID="{23A19A17-4662-407E-8ADA-F0B82BE61AC1}" presName="hierChild2" presStyleCnt="0"/>
      <dgm:spPr/>
    </dgm:pt>
    <dgm:pt modelId="{A23F7E00-1727-4068-AE14-7A9F7DF1FA2E}" type="pres">
      <dgm:prSet presAssocID="{1BF0DB6D-7DC4-4366-8E91-EE43CD3FFEFD}" presName="Name37" presStyleLbl="parChTrans1D2" presStyleIdx="0" presStyleCnt="2"/>
      <dgm:spPr/>
    </dgm:pt>
    <dgm:pt modelId="{B75AD68B-45E8-4358-B70B-8F2F34A41B8E}" type="pres">
      <dgm:prSet presAssocID="{70D4397B-D2F7-4C8D-86AB-5476601DD4CE}" presName="hierRoot2" presStyleCnt="0">
        <dgm:presLayoutVars>
          <dgm:hierBranch val="init"/>
        </dgm:presLayoutVars>
      </dgm:prSet>
      <dgm:spPr/>
    </dgm:pt>
    <dgm:pt modelId="{6C5CF5DA-D0C5-4908-B2C3-D0EC042ACEC9}" type="pres">
      <dgm:prSet presAssocID="{70D4397B-D2F7-4C8D-86AB-5476601DD4CE}" presName="rootComposite" presStyleCnt="0"/>
      <dgm:spPr/>
    </dgm:pt>
    <dgm:pt modelId="{6039EBE5-92FC-461F-9904-039C1675CF40}" type="pres">
      <dgm:prSet presAssocID="{70D4397B-D2F7-4C8D-86AB-5476601DD4CE}" presName="rootText" presStyleLbl="node2" presStyleIdx="0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DD3F9A3C-F38B-4F7F-94C4-DBE0B2AEBBB4}" type="pres">
      <dgm:prSet presAssocID="{70D4397B-D2F7-4C8D-86AB-5476601DD4CE}" presName="rootConnector" presStyleLbl="node2" presStyleIdx="0" presStyleCnt="2"/>
      <dgm:spPr/>
    </dgm:pt>
    <dgm:pt modelId="{A2F7EE84-B45C-4C58-9168-57AF99F81926}" type="pres">
      <dgm:prSet presAssocID="{70D4397B-D2F7-4C8D-86AB-5476601DD4CE}" presName="hierChild4" presStyleCnt="0"/>
      <dgm:spPr/>
    </dgm:pt>
    <dgm:pt modelId="{3C950C41-4C63-416D-8D12-54E2961594B4}" type="pres">
      <dgm:prSet presAssocID="{70D4397B-D2F7-4C8D-86AB-5476601DD4CE}" presName="hierChild5" presStyleCnt="0"/>
      <dgm:spPr/>
    </dgm:pt>
    <dgm:pt modelId="{87CF2C1F-C9CD-466A-919D-3FDDCACA15C3}" type="pres">
      <dgm:prSet presAssocID="{D69DBDAB-38AC-48DF-AFB6-42E8D93895DA}" presName="Name37" presStyleLbl="parChTrans1D2" presStyleIdx="1" presStyleCnt="2"/>
      <dgm:spPr/>
    </dgm:pt>
    <dgm:pt modelId="{4B3E7BCF-7712-4837-BFAA-E4D107F049FB}" type="pres">
      <dgm:prSet presAssocID="{51CC3999-92B1-4A74-974A-EF1D3059225F}" presName="hierRoot2" presStyleCnt="0">
        <dgm:presLayoutVars>
          <dgm:hierBranch val="init"/>
        </dgm:presLayoutVars>
      </dgm:prSet>
      <dgm:spPr/>
    </dgm:pt>
    <dgm:pt modelId="{81A25665-F14B-4505-AC15-24536B99C877}" type="pres">
      <dgm:prSet presAssocID="{51CC3999-92B1-4A74-974A-EF1D3059225F}" presName="rootComposite" presStyleCnt="0"/>
      <dgm:spPr/>
    </dgm:pt>
    <dgm:pt modelId="{A6B255B9-1740-4090-8D8C-988E4BB0C110}" type="pres">
      <dgm:prSet presAssocID="{51CC3999-92B1-4A74-974A-EF1D3059225F}" presName="rootText" presStyleLbl="node2" presStyleIdx="1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9E54E2DE-F781-4E05-BE1F-06B4E1964941}" type="pres">
      <dgm:prSet presAssocID="{51CC3999-92B1-4A74-974A-EF1D3059225F}" presName="rootConnector" presStyleLbl="node2" presStyleIdx="1" presStyleCnt="2"/>
      <dgm:spPr/>
    </dgm:pt>
    <dgm:pt modelId="{A6C9ED96-4979-43F8-948F-5C8923523047}" type="pres">
      <dgm:prSet presAssocID="{51CC3999-92B1-4A74-974A-EF1D3059225F}" presName="hierChild4" presStyleCnt="0"/>
      <dgm:spPr/>
    </dgm:pt>
    <dgm:pt modelId="{00776B32-CBF8-4E1F-A264-0905A0B30382}" type="pres">
      <dgm:prSet presAssocID="{51CC3999-92B1-4A74-974A-EF1D3059225F}" presName="hierChild5" presStyleCnt="0"/>
      <dgm:spPr/>
    </dgm:pt>
    <dgm:pt modelId="{1BB95575-2347-48F1-85A8-EAF3496084F7}" type="pres">
      <dgm:prSet presAssocID="{23A19A17-4662-407E-8ADA-F0B82BE61AC1}" presName="hierChild3" presStyleCnt="0"/>
      <dgm:spPr/>
    </dgm:pt>
  </dgm:ptLst>
  <dgm:cxnLst>
    <dgm:cxn modelId="{468C6909-A26D-412A-91F5-47FC3BCF221F}" type="presOf" srcId="{23A19A17-4662-407E-8ADA-F0B82BE61AC1}" destId="{775E0916-CAEA-41BB-8D4B-31BB30E7E6AC}" srcOrd="0" destOrd="0" presId="urn:microsoft.com/office/officeart/2005/8/layout/orgChart1"/>
    <dgm:cxn modelId="{78C43B0B-251B-4247-B1ED-35D8102D4173}" srcId="{23A19A17-4662-407E-8ADA-F0B82BE61AC1}" destId="{70D4397B-D2F7-4C8D-86AB-5476601DD4CE}" srcOrd="0" destOrd="0" parTransId="{1BF0DB6D-7DC4-4366-8E91-EE43CD3FFEFD}" sibTransId="{6EFB9EB0-46CE-4A60-8036-7B62C71535AA}"/>
    <dgm:cxn modelId="{C484FA0D-2A01-414A-B642-DD803D35DB82}" type="presOf" srcId="{1BF0DB6D-7DC4-4366-8E91-EE43CD3FFEFD}" destId="{A23F7E00-1727-4068-AE14-7A9F7DF1FA2E}" srcOrd="0" destOrd="0" presId="urn:microsoft.com/office/officeart/2005/8/layout/orgChart1"/>
    <dgm:cxn modelId="{7E542520-4388-45B3-AED6-DF191218BB54}" type="presOf" srcId="{70D4397B-D2F7-4C8D-86AB-5476601DD4CE}" destId="{6039EBE5-92FC-461F-9904-039C1675CF40}" srcOrd="0" destOrd="0" presId="urn:microsoft.com/office/officeart/2005/8/layout/orgChart1"/>
    <dgm:cxn modelId="{DC403730-B983-4D37-A030-8117E735948D}" type="presOf" srcId="{51CC3999-92B1-4A74-974A-EF1D3059225F}" destId="{9E54E2DE-F781-4E05-BE1F-06B4E1964941}" srcOrd="1" destOrd="0" presId="urn:microsoft.com/office/officeart/2005/8/layout/orgChart1"/>
    <dgm:cxn modelId="{764FDD5C-0CE6-482F-A084-04ECD7F9A399}" type="presOf" srcId="{3C0EC67A-564F-47AE-91C7-6921CCA09D0A}" destId="{17E390B2-F7ED-4D01-AECA-1C2FFB96D18F}" srcOrd="0" destOrd="0" presId="urn:microsoft.com/office/officeart/2005/8/layout/orgChart1"/>
    <dgm:cxn modelId="{B8B2B94E-AB2B-4074-B96D-46240A07E904}" srcId="{23A19A17-4662-407E-8ADA-F0B82BE61AC1}" destId="{51CC3999-92B1-4A74-974A-EF1D3059225F}" srcOrd="1" destOrd="0" parTransId="{D69DBDAB-38AC-48DF-AFB6-42E8D93895DA}" sibTransId="{208F2B99-8D5C-41F1-8DE3-F20623EEB0AE}"/>
    <dgm:cxn modelId="{7E63B282-45E1-4F08-8189-97CFD4946C1F}" type="presOf" srcId="{51CC3999-92B1-4A74-974A-EF1D3059225F}" destId="{A6B255B9-1740-4090-8D8C-988E4BB0C110}" srcOrd="0" destOrd="0" presId="urn:microsoft.com/office/officeart/2005/8/layout/orgChart1"/>
    <dgm:cxn modelId="{6E08E78E-E1FE-4770-9BB7-6337C65D4F0C}" type="presOf" srcId="{D69DBDAB-38AC-48DF-AFB6-42E8D93895DA}" destId="{87CF2C1F-C9CD-466A-919D-3FDDCACA15C3}" srcOrd="0" destOrd="0" presId="urn:microsoft.com/office/officeart/2005/8/layout/orgChart1"/>
    <dgm:cxn modelId="{0B4A62A4-AC2C-4052-ACA8-CEFD8EFD5405}" type="presOf" srcId="{70D4397B-D2F7-4C8D-86AB-5476601DD4CE}" destId="{DD3F9A3C-F38B-4F7F-94C4-DBE0B2AEBBB4}" srcOrd="1" destOrd="0" presId="urn:microsoft.com/office/officeart/2005/8/layout/orgChart1"/>
    <dgm:cxn modelId="{DF16EFC4-38DE-425A-80FA-93780178AF69}" type="presOf" srcId="{23A19A17-4662-407E-8ADA-F0B82BE61AC1}" destId="{30BC8237-E230-431A-9AB3-9B933578676E}" srcOrd="1" destOrd="0" presId="urn:microsoft.com/office/officeart/2005/8/layout/orgChart1"/>
    <dgm:cxn modelId="{9F4C4EE4-CD34-4AAC-B1B5-05770E1AE10C}" srcId="{3C0EC67A-564F-47AE-91C7-6921CCA09D0A}" destId="{23A19A17-4662-407E-8ADA-F0B82BE61AC1}" srcOrd="0" destOrd="0" parTransId="{86086751-F3F2-40E7-9DCF-3E338ED03B06}" sibTransId="{32A7436D-177A-4FC9-A936-F39DD325CA13}"/>
    <dgm:cxn modelId="{5CEAD259-F298-4B2D-9150-3D89DC034C6C}" type="presParOf" srcId="{17E390B2-F7ED-4D01-AECA-1C2FFB96D18F}" destId="{F528387E-2F73-4A6F-8C7A-517CD4369037}" srcOrd="0" destOrd="0" presId="urn:microsoft.com/office/officeart/2005/8/layout/orgChart1"/>
    <dgm:cxn modelId="{E8103384-0633-47A4-99BA-ED1827BF2302}" type="presParOf" srcId="{F528387E-2F73-4A6F-8C7A-517CD4369037}" destId="{57E8AAC1-5EF7-40B7-81EC-8B1E679E58C0}" srcOrd="0" destOrd="0" presId="urn:microsoft.com/office/officeart/2005/8/layout/orgChart1"/>
    <dgm:cxn modelId="{253BFD02-6987-4943-95E6-9E9C1E706C5D}" type="presParOf" srcId="{57E8AAC1-5EF7-40B7-81EC-8B1E679E58C0}" destId="{775E0916-CAEA-41BB-8D4B-31BB30E7E6AC}" srcOrd="0" destOrd="0" presId="urn:microsoft.com/office/officeart/2005/8/layout/orgChart1"/>
    <dgm:cxn modelId="{9B68B575-0BE2-4BE9-9335-2B24FF0895D4}" type="presParOf" srcId="{57E8AAC1-5EF7-40B7-81EC-8B1E679E58C0}" destId="{30BC8237-E230-431A-9AB3-9B933578676E}" srcOrd="1" destOrd="0" presId="urn:microsoft.com/office/officeart/2005/8/layout/orgChart1"/>
    <dgm:cxn modelId="{EA78158A-0968-4C75-A25F-4FAA5823767F}" type="presParOf" srcId="{F528387E-2F73-4A6F-8C7A-517CD4369037}" destId="{752C6889-35C9-45EB-9DC3-4D13D5038257}" srcOrd="1" destOrd="0" presId="urn:microsoft.com/office/officeart/2005/8/layout/orgChart1"/>
    <dgm:cxn modelId="{57E5FE39-4B4E-4800-B957-C1D4717F2E8B}" type="presParOf" srcId="{752C6889-35C9-45EB-9DC3-4D13D5038257}" destId="{A23F7E00-1727-4068-AE14-7A9F7DF1FA2E}" srcOrd="0" destOrd="0" presId="urn:microsoft.com/office/officeart/2005/8/layout/orgChart1"/>
    <dgm:cxn modelId="{C228D953-E0F2-4EA2-B1C8-1B24E6BA4415}" type="presParOf" srcId="{752C6889-35C9-45EB-9DC3-4D13D5038257}" destId="{B75AD68B-45E8-4358-B70B-8F2F34A41B8E}" srcOrd="1" destOrd="0" presId="urn:microsoft.com/office/officeart/2005/8/layout/orgChart1"/>
    <dgm:cxn modelId="{F1C2E78E-0F04-4799-82EB-4735F147ECC6}" type="presParOf" srcId="{B75AD68B-45E8-4358-B70B-8F2F34A41B8E}" destId="{6C5CF5DA-D0C5-4908-B2C3-D0EC042ACEC9}" srcOrd="0" destOrd="0" presId="urn:microsoft.com/office/officeart/2005/8/layout/orgChart1"/>
    <dgm:cxn modelId="{AC734FC1-DFBD-4371-88DA-8CB1F6652916}" type="presParOf" srcId="{6C5CF5DA-D0C5-4908-B2C3-D0EC042ACEC9}" destId="{6039EBE5-92FC-461F-9904-039C1675CF40}" srcOrd="0" destOrd="0" presId="urn:microsoft.com/office/officeart/2005/8/layout/orgChart1"/>
    <dgm:cxn modelId="{5513A840-029F-4903-9A54-1E491D08E36B}" type="presParOf" srcId="{6C5CF5DA-D0C5-4908-B2C3-D0EC042ACEC9}" destId="{DD3F9A3C-F38B-4F7F-94C4-DBE0B2AEBBB4}" srcOrd="1" destOrd="0" presId="urn:microsoft.com/office/officeart/2005/8/layout/orgChart1"/>
    <dgm:cxn modelId="{AEA71924-B72B-4A18-AE06-5710C4429A10}" type="presParOf" srcId="{B75AD68B-45E8-4358-B70B-8F2F34A41B8E}" destId="{A2F7EE84-B45C-4C58-9168-57AF99F81926}" srcOrd="1" destOrd="0" presId="urn:microsoft.com/office/officeart/2005/8/layout/orgChart1"/>
    <dgm:cxn modelId="{B53E4562-47A3-43AA-B05F-9F4F5ACBE29F}" type="presParOf" srcId="{B75AD68B-45E8-4358-B70B-8F2F34A41B8E}" destId="{3C950C41-4C63-416D-8D12-54E2961594B4}" srcOrd="2" destOrd="0" presId="urn:microsoft.com/office/officeart/2005/8/layout/orgChart1"/>
    <dgm:cxn modelId="{831E7118-C40B-4764-B83A-E8B945CE519E}" type="presParOf" srcId="{752C6889-35C9-45EB-9DC3-4D13D5038257}" destId="{87CF2C1F-C9CD-466A-919D-3FDDCACA15C3}" srcOrd="2" destOrd="0" presId="urn:microsoft.com/office/officeart/2005/8/layout/orgChart1"/>
    <dgm:cxn modelId="{87E51C3C-8A82-47A5-8AED-A72E78ABAEE9}" type="presParOf" srcId="{752C6889-35C9-45EB-9DC3-4D13D5038257}" destId="{4B3E7BCF-7712-4837-BFAA-E4D107F049FB}" srcOrd="3" destOrd="0" presId="urn:microsoft.com/office/officeart/2005/8/layout/orgChart1"/>
    <dgm:cxn modelId="{80C15781-5DDC-43C0-9FAA-C7C414D2E5AA}" type="presParOf" srcId="{4B3E7BCF-7712-4837-BFAA-E4D107F049FB}" destId="{81A25665-F14B-4505-AC15-24536B99C877}" srcOrd="0" destOrd="0" presId="urn:microsoft.com/office/officeart/2005/8/layout/orgChart1"/>
    <dgm:cxn modelId="{602DD758-08E4-4420-94B4-969E762CD3F4}" type="presParOf" srcId="{81A25665-F14B-4505-AC15-24536B99C877}" destId="{A6B255B9-1740-4090-8D8C-988E4BB0C110}" srcOrd="0" destOrd="0" presId="urn:microsoft.com/office/officeart/2005/8/layout/orgChart1"/>
    <dgm:cxn modelId="{73E50E47-88CB-43B0-A035-E341D9375470}" type="presParOf" srcId="{81A25665-F14B-4505-AC15-24536B99C877}" destId="{9E54E2DE-F781-4E05-BE1F-06B4E1964941}" srcOrd="1" destOrd="0" presId="urn:microsoft.com/office/officeart/2005/8/layout/orgChart1"/>
    <dgm:cxn modelId="{7A9C33E8-0387-44DC-84A2-F3F54A4FA31D}" type="presParOf" srcId="{4B3E7BCF-7712-4837-BFAA-E4D107F049FB}" destId="{A6C9ED96-4979-43F8-948F-5C8923523047}" srcOrd="1" destOrd="0" presId="urn:microsoft.com/office/officeart/2005/8/layout/orgChart1"/>
    <dgm:cxn modelId="{BA6F9C79-E3BF-4CE4-A0E2-C24390DF6C30}" type="presParOf" srcId="{4B3E7BCF-7712-4837-BFAA-E4D107F049FB}" destId="{00776B32-CBF8-4E1F-A264-0905A0B30382}" srcOrd="2" destOrd="0" presId="urn:microsoft.com/office/officeart/2005/8/layout/orgChart1"/>
    <dgm:cxn modelId="{761D13DB-0D0E-4111-B1A4-D369AB9CCD3C}" type="presParOf" srcId="{F528387E-2F73-4A6F-8C7A-517CD4369037}" destId="{1BB95575-2347-48F1-85A8-EAF3496084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7BF03-8002-4D69-8597-B7D052A7DD19}">
      <dsp:nvSpPr>
        <dsp:cNvPr id="0" name=""/>
        <dsp:cNvSpPr/>
      </dsp:nvSpPr>
      <dsp:spPr>
        <a:xfrm>
          <a:off x="774667" y="3356224"/>
          <a:ext cx="1713980" cy="856990"/>
        </a:xfrm>
        <a:prstGeom prst="roundRect">
          <a:avLst>
            <a:gd name="adj" fmla="val 10000"/>
          </a:avLst>
        </a:prstGeom>
        <a:solidFill>
          <a:srgbClr val="EDF7F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162C12"/>
              </a:solidFill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  <a:sym typeface="Open Sans Light"/>
            </a:rPr>
            <a:t>Separates lichen species</a:t>
          </a:r>
          <a:endParaRPr lang="en-US" sz="1900" kern="1200" dirty="0">
            <a:solidFill>
              <a:srgbClr val="162C1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99767" y="3381324"/>
        <a:ext cx="1663780" cy="806790"/>
      </dsp:txXfrm>
    </dsp:sp>
    <dsp:sp modelId="{93BAD399-5E56-4F35-AE8D-92A41C297B42}">
      <dsp:nvSpPr>
        <dsp:cNvPr id="0" name=""/>
        <dsp:cNvSpPr/>
      </dsp:nvSpPr>
      <dsp:spPr>
        <a:xfrm rot="17132064">
          <a:off x="1213911" y="2091248"/>
          <a:ext cx="348201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3482016" y="1606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867868" y="2020260"/>
        <a:ext cx="174100" cy="174100"/>
      </dsp:txXfrm>
    </dsp:sp>
    <dsp:sp modelId="{94D7BD3B-75B5-48A5-83FA-77385B82AD95}">
      <dsp:nvSpPr>
        <dsp:cNvPr id="0" name=""/>
        <dsp:cNvSpPr/>
      </dsp:nvSpPr>
      <dsp:spPr>
        <a:xfrm>
          <a:off x="3421190" y="1406"/>
          <a:ext cx="1713980" cy="856990"/>
        </a:xfrm>
        <a:prstGeom prst="roundRect">
          <a:avLst>
            <a:gd name="adj" fmla="val 10000"/>
          </a:avLst>
        </a:prstGeom>
        <a:solidFill>
          <a:srgbClr val="EDF7F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A</a:t>
          </a:r>
        </a:p>
      </dsp:txBody>
      <dsp:txXfrm>
        <a:off x="3446290" y="26506"/>
        <a:ext cx="1663780" cy="806790"/>
      </dsp:txXfrm>
    </dsp:sp>
    <dsp:sp modelId="{E98EB397-3C78-4BAF-BC6E-259168B58302}">
      <dsp:nvSpPr>
        <dsp:cNvPr id="0" name=""/>
        <dsp:cNvSpPr/>
      </dsp:nvSpPr>
      <dsp:spPr>
        <a:xfrm rot="17489069">
          <a:off x="1681821" y="2584018"/>
          <a:ext cx="254619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546196" y="1606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891264" y="2536425"/>
        <a:ext cx="127309" cy="127309"/>
      </dsp:txXfrm>
    </dsp:sp>
    <dsp:sp modelId="{2B990123-0BF1-4CAB-ACAE-E5DDC1425FE5}">
      <dsp:nvSpPr>
        <dsp:cNvPr id="0" name=""/>
        <dsp:cNvSpPr/>
      </dsp:nvSpPr>
      <dsp:spPr>
        <a:xfrm>
          <a:off x="3421190" y="986945"/>
          <a:ext cx="1713980" cy="856990"/>
        </a:xfrm>
        <a:prstGeom prst="roundRect">
          <a:avLst>
            <a:gd name="adj" fmla="val 10000"/>
          </a:avLst>
        </a:prstGeom>
        <a:solidFill>
          <a:srgbClr val="EDF7F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B</a:t>
          </a:r>
        </a:p>
      </dsp:txBody>
      <dsp:txXfrm>
        <a:off x="3446290" y="1012045"/>
        <a:ext cx="1663780" cy="806790"/>
      </dsp:txXfrm>
    </dsp:sp>
    <dsp:sp modelId="{4678FADB-48C6-4F6F-A361-1EF4DA8CB34C}">
      <dsp:nvSpPr>
        <dsp:cNvPr id="0" name=""/>
        <dsp:cNvSpPr/>
      </dsp:nvSpPr>
      <dsp:spPr>
        <a:xfrm rot="18238631">
          <a:off x="2120597" y="3076787"/>
          <a:ext cx="166864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668643" y="1606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3203" y="3051133"/>
        <a:ext cx="83432" cy="83432"/>
      </dsp:txXfrm>
    </dsp:sp>
    <dsp:sp modelId="{0C54E910-2775-4097-B767-39F0EB82E651}">
      <dsp:nvSpPr>
        <dsp:cNvPr id="0" name=""/>
        <dsp:cNvSpPr/>
      </dsp:nvSpPr>
      <dsp:spPr>
        <a:xfrm>
          <a:off x="3421190" y="1972484"/>
          <a:ext cx="1713980" cy="856990"/>
        </a:xfrm>
        <a:prstGeom prst="roundRect">
          <a:avLst>
            <a:gd name="adj" fmla="val 10000"/>
          </a:avLst>
        </a:prstGeom>
        <a:solidFill>
          <a:srgbClr val="EDF7F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C</a:t>
          </a:r>
        </a:p>
      </dsp:txBody>
      <dsp:txXfrm>
        <a:off x="3446290" y="1997584"/>
        <a:ext cx="1663780" cy="806790"/>
      </dsp:txXfrm>
    </dsp:sp>
    <dsp:sp modelId="{67C00F87-187F-44E7-B64F-85802E647832}">
      <dsp:nvSpPr>
        <dsp:cNvPr id="0" name=""/>
        <dsp:cNvSpPr/>
      </dsp:nvSpPr>
      <dsp:spPr>
        <a:xfrm rot="20212636">
          <a:off x="2447918" y="3569557"/>
          <a:ext cx="101400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14001" y="1606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9569" y="3560269"/>
        <a:ext cx="50700" cy="50700"/>
      </dsp:txXfrm>
    </dsp:sp>
    <dsp:sp modelId="{59D9D624-550B-4C34-943F-058A2379293C}">
      <dsp:nvSpPr>
        <dsp:cNvPr id="0" name=""/>
        <dsp:cNvSpPr/>
      </dsp:nvSpPr>
      <dsp:spPr>
        <a:xfrm>
          <a:off x="3421190" y="2958023"/>
          <a:ext cx="1713980" cy="856990"/>
        </a:xfrm>
        <a:prstGeom prst="roundRect">
          <a:avLst>
            <a:gd name="adj" fmla="val 10000"/>
          </a:avLst>
        </a:prstGeom>
        <a:solidFill>
          <a:srgbClr val="EDF7F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D</a:t>
          </a:r>
        </a:p>
      </dsp:txBody>
      <dsp:txXfrm>
        <a:off x="3446290" y="2983123"/>
        <a:ext cx="1663780" cy="806790"/>
      </dsp:txXfrm>
    </dsp:sp>
    <dsp:sp modelId="{AC5583ED-F080-4A8C-BDBC-F9C68C56761F}">
      <dsp:nvSpPr>
        <dsp:cNvPr id="0" name=""/>
        <dsp:cNvSpPr/>
      </dsp:nvSpPr>
      <dsp:spPr>
        <a:xfrm rot="1932224">
          <a:off x="2403874" y="4062326"/>
          <a:ext cx="110208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02089" y="16062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7367" y="4050836"/>
        <a:ext cx="55104" cy="55104"/>
      </dsp:txXfrm>
    </dsp:sp>
    <dsp:sp modelId="{A0B084A5-2451-486C-BB95-CFA90D47DE38}">
      <dsp:nvSpPr>
        <dsp:cNvPr id="0" name=""/>
        <dsp:cNvSpPr/>
      </dsp:nvSpPr>
      <dsp:spPr>
        <a:xfrm>
          <a:off x="3421190" y="3943562"/>
          <a:ext cx="1713980" cy="856990"/>
        </a:xfrm>
        <a:prstGeom prst="roundRect">
          <a:avLst>
            <a:gd name="adj" fmla="val 10000"/>
          </a:avLst>
        </a:prstGeom>
        <a:solidFill>
          <a:srgbClr val="EDF7F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rPr>
            <a:t>E</a:t>
          </a:r>
        </a:p>
      </dsp:txBody>
      <dsp:txXfrm>
        <a:off x="3446290" y="3968662"/>
        <a:ext cx="1663780" cy="806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F2C1F-C9CD-466A-919D-3FDDCACA15C3}">
      <dsp:nvSpPr>
        <dsp:cNvPr id="0" name=""/>
        <dsp:cNvSpPr/>
      </dsp:nvSpPr>
      <dsp:spPr>
        <a:xfrm>
          <a:off x="2642199" y="1392470"/>
          <a:ext cx="1445936" cy="538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016"/>
              </a:lnTo>
              <a:lnTo>
                <a:pt x="1445936" y="288016"/>
              </a:lnTo>
              <a:lnTo>
                <a:pt x="1445936" y="53896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F7E00-1727-4068-AE14-7A9F7DF1FA2E}">
      <dsp:nvSpPr>
        <dsp:cNvPr id="0" name=""/>
        <dsp:cNvSpPr/>
      </dsp:nvSpPr>
      <dsp:spPr>
        <a:xfrm>
          <a:off x="1196262" y="1392470"/>
          <a:ext cx="1445936" cy="538963"/>
        </a:xfrm>
        <a:custGeom>
          <a:avLst/>
          <a:gdLst/>
          <a:ahLst/>
          <a:cxnLst/>
          <a:rect l="0" t="0" r="0" b="0"/>
          <a:pathLst>
            <a:path>
              <a:moveTo>
                <a:pt x="1445936" y="0"/>
              </a:moveTo>
              <a:lnTo>
                <a:pt x="1445936" y="288016"/>
              </a:lnTo>
              <a:lnTo>
                <a:pt x="0" y="288016"/>
              </a:lnTo>
              <a:lnTo>
                <a:pt x="0" y="53896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E0916-CAEA-41BB-8D4B-31BB30E7E6AC}">
      <dsp:nvSpPr>
        <dsp:cNvPr id="0" name=""/>
        <dsp:cNvSpPr/>
      </dsp:nvSpPr>
      <dsp:spPr>
        <a:xfrm>
          <a:off x="378890" y="197482"/>
          <a:ext cx="4526617" cy="1194988"/>
        </a:xfrm>
        <a:prstGeom prst="rect">
          <a:avLst/>
        </a:prstGeom>
        <a:solidFill>
          <a:srgbClr val="EDF7F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  <a:sym typeface="Open Sans Light"/>
            </a:rPr>
            <a:t>Crude methanol extract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8890" y="197482"/>
        <a:ext cx="4526617" cy="1194988"/>
      </dsp:txXfrm>
    </dsp:sp>
    <dsp:sp modelId="{6039EBE5-92FC-461F-9904-039C1675CF40}">
      <dsp:nvSpPr>
        <dsp:cNvPr id="0" name=""/>
        <dsp:cNvSpPr/>
      </dsp:nvSpPr>
      <dsp:spPr>
        <a:xfrm>
          <a:off x="1274" y="1931434"/>
          <a:ext cx="2389977" cy="1194988"/>
        </a:xfrm>
        <a:prstGeom prst="roundRect">
          <a:avLst/>
        </a:prstGeom>
        <a:solidFill>
          <a:srgbClr val="EDF7F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</a:rPr>
            <a:t>DPPH Radical Scavenging Assay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609" y="1989769"/>
        <a:ext cx="2273307" cy="1078318"/>
      </dsp:txXfrm>
    </dsp:sp>
    <dsp:sp modelId="{A6B255B9-1740-4090-8D8C-988E4BB0C110}">
      <dsp:nvSpPr>
        <dsp:cNvPr id="0" name=""/>
        <dsp:cNvSpPr/>
      </dsp:nvSpPr>
      <dsp:spPr>
        <a:xfrm>
          <a:off x="2893146" y="1931434"/>
          <a:ext cx="2389977" cy="1194988"/>
        </a:xfrm>
        <a:prstGeom prst="roundRect">
          <a:avLst/>
        </a:prstGeom>
        <a:solidFill>
          <a:srgbClr val="EDF7F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</a:rPr>
            <a:t>Seed germination test</a:t>
          </a:r>
          <a:endParaRPr lang="en-US" sz="28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51481" y="1989769"/>
        <a:ext cx="2273307" cy="1078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FCF45-AA98-42DA-9CAB-9B07D56463DF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0919F-4E8B-4232-836C-E1391444E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6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919F-4E8B-4232-836C-E1391444EA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919F-4E8B-4232-836C-E1391444EA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1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7324/JABB.2022.100604" TargetMode="External"/><Relationship Id="rId3" Type="http://schemas.openxmlformats.org/officeDocument/2006/relationships/image" Target="../media/image9.svg"/><Relationship Id="rId7" Type="http://schemas.openxmlformats.org/officeDocument/2006/relationships/hyperlink" Target="https://doi.org/10.4314/star.v4i1.1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dfs.semanticscholar.org/6adf/2791a8dcecc46f5861923b23ad6297544807.pdf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hyperlink" Target="https://doi.org/10.30616/ajb.1079286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.jpeg"/><Relationship Id="rId3" Type="http://schemas.openxmlformats.org/officeDocument/2006/relationships/image" Target="../media/image4.svg"/><Relationship Id="rId7" Type="http://schemas.openxmlformats.org/officeDocument/2006/relationships/image" Target="../media/image31.sv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9.svg"/><Relationship Id="rId5" Type="http://schemas.openxmlformats.org/officeDocument/2006/relationships/image" Target="../media/image2.sv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Data" Target="../diagrams/data2.xml"/><Relationship Id="rId18" Type="http://schemas.openxmlformats.org/officeDocument/2006/relationships/image" Target="../media/image26.png"/><Relationship Id="rId3" Type="http://schemas.openxmlformats.org/officeDocument/2006/relationships/image" Target="../media/image21.png"/><Relationship Id="rId21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5.png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2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4.png"/><Relationship Id="rId5" Type="http://schemas.openxmlformats.org/officeDocument/2006/relationships/diagramLayout" Target="../diagrams/layout1.xml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23.png"/><Relationship Id="rId19" Type="http://schemas.openxmlformats.org/officeDocument/2006/relationships/image" Target="../media/image1.png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Relationship Id="rId1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244" y="-54320"/>
            <a:ext cx="4695523" cy="4695523"/>
          </a:xfrm>
          <a:custGeom>
            <a:avLst/>
            <a:gdLst/>
            <a:ahLst/>
            <a:cxnLst/>
            <a:rect l="l" t="t" r="r" b="b"/>
            <a:pathLst>
              <a:path w="4695523" h="4695523">
                <a:moveTo>
                  <a:pt x="0" y="0"/>
                </a:moveTo>
                <a:lnTo>
                  <a:pt x="4695523" y="0"/>
                </a:lnTo>
                <a:lnTo>
                  <a:pt x="4695523" y="4695523"/>
                </a:lnTo>
                <a:lnTo>
                  <a:pt x="0" y="469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58638" y="4584053"/>
            <a:ext cx="19701933" cy="7440873"/>
          </a:xfrm>
          <a:custGeom>
            <a:avLst/>
            <a:gdLst/>
            <a:ahLst/>
            <a:cxnLst/>
            <a:rect l="l" t="t" r="r" b="b"/>
            <a:pathLst>
              <a:path w="19701933" h="7440873">
                <a:moveTo>
                  <a:pt x="0" y="0"/>
                </a:moveTo>
                <a:lnTo>
                  <a:pt x="19701933" y="0"/>
                </a:lnTo>
                <a:lnTo>
                  <a:pt x="19701933" y="7440873"/>
                </a:lnTo>
                <a:lnTo>
                  <a:pt x="0" y="7440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621674" y="1511594"/>
            <a:ext cx="6287209" cy="6259217"/>
          </a:xfrm>
          <a:custGeom>
            <a:avLst/>
            <a:gdLst/>
            <a:ahLst/>
            <a:cxnLst/>
            <a:rect l="l" t="t" r="r" b="b"/>
            <a:pathLst>
              <a:path w="6378462" h="6350064">
                <a:moveTo>
                  <a:pt x="3189231" y="32"/>
                </a:moveTo>
                <a:lnTo>
                  <a:pt x="3189231" y="32"/>
                </a:lnTo>
                <a:cubicBezTo>
                  <a:pt x="2051530" y="-5056"/>
                  <a:pt x="998068" y="598980"/>
                  <a:pt x="427743" y="1583419"/>
                </a:cubicBezTo>
                <a:cubicBezTo>
                  <a:pt x="-142581" y="2567857"/>
                  <a:pt x="-142581" y="3782207"/>
                  <a:pt x="427743" y="4766645"/>
                </a:cubicBezTo>
                <a:cubicBezTo>
                  <a:pt x="998068" y="5751084"/>
                  <a:pt x="2051530" y="6355120"/>
                  <a:pt x="3189231" y="6350032"/>
                </a:cubicBezTo>
                <a:cubicBezTo>
                  <a:pt x="4326932" y="6355120"/>
                  <a:pt x="5380395" y="5751084"/>
                  <a:pt x="5950719" y="4766645"/>
                </a:cubicBezTo>
                <a:cubicBezTo>
                  <a:pt x="6521043" y="3782207"/>
                  <a:pt x="6521043" y="2567857"/>
                  <a:pt x="5950719" y="1583419"/>
                </a:cubicBezTo>
                <a:cubicBezTo>
                  <a:pt x="5380395" y="598980"/>
                  <a:pt x="4326932" y="-5056"/>
                  <a:pt x="3189231" y="32"/>
                </a:cubicBezTo>
                <a:close/>
              </a:path>
            </a:pathLst>
          </a:custGeom>
          <a:solidFill>
            <a:srgbClr val="80A88F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526776" y="5403529"/>
            <a:ext cx="9045223" cy="834555"/>
            <a:chOff x="0" y="0"/>
            <a:chExt cx="2382281" cy="219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82281" cy="219800"/>
            </a:xfrm>
            <a:custGeom>
              <a:avLst/>
              <a:gdLst/>
              <a:ahLst/>
              <a:cxnLst/>
              <a:rect l="l" t="t" r="r" b="b"/>
              <a:pathLst>
                <a:path w="2382281" h="219800">
                  <a:moveTo>
                    <a:pt x="42796" y="0"/>
                  </a:moveTo>
                  <a:lnTo>
                    <a:pt x="2339485" y="0"/>
                  </a:lnTo>
                  <a:cubicBezTo>
                    <a:pt x="2350835" y="0"/>
                    <a:pt x="2361721" y="4509"/>
                    <a:pt x="2369746" y="12535"/>
                  </a:cubicBezTo>
                  <a:cubicBezTo>
                    <a:pt x="2377772" y="20560"/>
                    <a:pt x="2382281" y="31446"/>
                    <a:pt x="2382281" y="42796"/>
                  </a:cubicBezTo>
                  <a:lnTo>
                    <a:pt x="2382281" y="177005"/>
                  </a:lnTo>
                  <a:cubicBezTo>
                    <a:pt x="2382281" y="200640"/>
                    <a:pt x="2363121" y="219800"/>
                    <a:pt x="2339485" y="219800"/>
                  </a:cubicBezTo>
                  <a:lnTo>
                    <a:pt x="42796" y="219800"/>
                  </a:lnTo>
                  <a:cubicBezTo>
                    <a:pt x="31446" y="219800"/>
                    <a:pt x="20560" y="215292"/>
                    <a:pt x="12535" y="207266"/>
                  </a:cubicBezTo>
                  <a:cubicBezTo>
                    <a:pt x="4509" y="199240"/>
                    <a:pt x="0" y="188355"/>
                    <a:pt x="0" y="177005"/>
                  </a:cubicBezTo>
                  <a:lnTo>
                    <a:pt x="0" y="42796"/>
                  </a:lnTo>
                  <a:cubicBezTo>
                    <a:pt x="0" y="19160"/>
                    <a:pt x="19160" y="0"/>
                    <a:pt x="42796" y="0"/>
                  </a:cubicBezTo>
                  <a:close/>
                </a:path>
              </a:pathLst>
            </a:custGeom>
            <a:solidFill>
              <a:srgbClr val="8BC29F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82281" cy="257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97429" y="9112051"/>
            <a:ext cx="1961871" cy="292497"/>
          </a:xfrm>
          <a:custGeom>
            <a:avLst/>
            <a:gdLst/>
            <a:ahLst/>
            <a:cxnLst/>
            <a:rect l="l" t="t" r="r" b="b"/>
            <a:pathLst>
              <a:path w="1961871" h="292497">
                <a:moveTo>
                  <a:pt x="0" y="0"/>
                </a:moveTo>
                <a:lnTo>
                  <a:pt x="1961871" y="0"/>
                </a:lnTo>
                <a:lnTo>
                  <a:pt x="1961871" y="292498"/>
                </a:lnTo>
                <a:lnTo>
                  <a:pt x="0" y="292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56598" y="1450647"/>
            <a:ext cx="8795801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000" b="1" dirty="0">
                <a:solidFill>
                  <a:srgbClr val="1340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PRELIMINARY  SCREENING OF  ANTIOXIDANT  AND PHYTOTOXIC  PROPERTIES OF  </a:t>
            </a:r>
            <a:r>
              <a:rPr lang="en-US" sz="5000" b="1" i="1" dirty="0" err="1">
                <a:solidFill>
                  <a:srgbClr val="1340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Dirinaria</a:t>
            </a:r>
            <a:r>
              <a:rPr lang="en-US" sz="5000" b="1" dirty="0">
                <a:solidFill>
                  <a:srgbClr val="1340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 LICHEN SPECIES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9117" y="5578484"/>
            <a:ext cx="61393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600" b="1" dirty="0">
                <a:solidFill>
                  <a:srgbClr val="2C5925"/>
                </a:solidFill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MINI-PROJECT PROPOSAL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38459" y="6238084"/>
            <a:ext cx="7895414" cy="2091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Name                   : H.G.D.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Yasodini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ea typeface="Inter Bold"/>
              <a:cs typeface="Arial" panose="020B0604020202020204" pitchFamily="34" charset="0"/>
              <a:sym typeface="Inter Bold"/>
            </a:endParaRPr>
          </a:p>
          <a:p>
            <a:pPr>
              <a:lnSpc>
                <a:spcPts val="417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Reg. No               : 20APP4539</a:t>
            </a:r>
          </a:p>
          <a:p>
            <a:pPr algn="l">
              <a:lnSpc>
                <a:spcPts val="417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Supervisor          : Prof. R.G.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Udeni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Jayalal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ea typeface="Inter Bold"/>
              <a:cs typeface="Arial" panose="020B0604020202020204" pitchFamily="34" charset="0"/>
              <a:sym typeface="Inter Bold"/>
            </a:endParaRPr>
          </a:p>
          <a:p>
            <a:pPr algn="l">
              <a:lnSpc>
                <a:spcPts val="417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Co-Supervisor    : Dr. H.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Sasimali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 M.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soysa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ea typeface="Inter Bold"/>
              <a:cs typeface="Arial" panose="020B0604020202020204" pitchFamily="34" charset="0"/>
              <a:sym typeface="Inter Bold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0BFBFB-4355-E987-E538-5FFD6B8FA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764" y="1819883"/>
            <a:ext cx="5642638" cy="56426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0" name="Group 10"/>
          <p:cNvGrpSpPr/>
          <p:nvPr/>
        </p:nvGrpSpPr>
        <p:grpSpPr>
          <a:xfrm>
            <a:off x="14350859" y="1333917"/>
            <a:ext cx="1135569" cy="11355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711308" y="1582750"/>
            <a:ext cx="426680" cy="637901"/>
          </a:xfrm>
          <a:custGeom>
            <a:avLst/>
            <a:gdLst/>
            <a:ahLst/>
            <a:cxnLst/>
            <a:rect l="l" t="t" r="r" b="b"/>
            <a:pathLst>
              <a:path w="426680" h="637901">
                <a:moveTo>
                  <a:pt x="0" y="0"/>
                </a:moveTo>
                <a:lnTo>
                  <a:pt x="426681" y="0"/>
                </a:lnTo>
                <a:lnTo>
                  <a:pt x="426681" y="637901"/>
                </a:lnTo>
                <a:lnTo>
                  <a:pt x="0" y="637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6406" y="9258300"/>
            <a:ext cx="19300813" cy="1374547"/>
            <a:chOff x="0" y="0"/>
            <a:chExt cx="5083342" cy="362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3342" cy="362021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28540" y="2054954"/>
            <a:ext cx="12206140" cy="6413307"/>
            <a:chOff x="0" y="0"/>
            <a:chExt cx="3152560" cy="1235826"/>
          </a:xfrm>
          <a:solidFill>
            <a:srgbClr val="C1F5BD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152560" cy="1235826"/>
            </a:xfrm>
            <a:custGeom>
              <a:avLst/>
              <a:gdLst/>
              <a:ahLst/>
              <a:cxnLst/>
              <a:rect l="l" t="t" r="r" b="b"/>
              <a:pathLst>
                <a:path w="3152560" h="1235826">
                  <a:moveTo>
                    <a:pt x="32339" y="0"/>
                  </a:moveTo>
                  <a:lnTo>
                    <a:pt x="3120221" y="0"/>
                  </a:lnTo>
                  <a:cubicBezTo>
                    <a:pt x="3138081" y="0"/>
                    <a:pt x="3152560" y="14479"/>
                    <a:pt x="3152560" y="32339"/>
                  </a:cubicBezTo>
                  <a:lnTo>
                    <a:pt x="3152560" y="1203487"/>
                  </a:lnTo>
                  <a:cubicBezTo>
                    <a:pt x="3152560" y="1221347"/>
                    <a:pt x="3138081" y="1235826"/>
                    <a:pt x="3120221" y="1235826"/>
                  </a:cubicBezTo>
                  <a:lnTo>
                    <a:pt x="32339" y="1235826"/>
                  </a:lnTo>
                  <a:cubicBezTo>
                    <a:pt x="14479" y="1235826"/>
                    <a:pt x="0" y="1221347"/>
                    <a:pt x="0" y="1203487"/>
                  </a:cubicBezTo>
                  <a:lnTo>
                    <a:pt x="0" y="32339"/>
                  </a:lnTo>
                  <a:cubicBezTo>
                    <a:pt x="0" y="14479"/>
                    <a:pt x="14479" y="0"/>
                    <a:pt x="32339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52560" cy="127392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86534" y="376020"/>
            <a:ext cx="11275952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75"/>
              </a:lnSpc>
            </a:pPr>
            <a:r>
              <a:rPr lang="en-US" sz="7500" b="1" dirty="0">
                <a:solidFill>
                  <a:srgbClr val="134030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EXPECTED OUTCOMES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6534" y="1917493"/>
            <a:ext cx="10444881" cy="6550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Identification of antioxidant activity in </a:t>
            </a:r>
            <a:r>
              <a:rPr lang="en-US" sz="3600" b="1" i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Dirinaria</a:t>
            </a:r>
            <a:r>
              <a:rPr lang="en-US" sz="36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 lichen extracts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Observation of concentration-dependent inhibition in seed germination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Comparison of biological activities among five lichen species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Generation of preliminary data for future advanced studies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53BC2D-ACEC-ED9F-B6B3-DC4EF9A4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836" y="2358578"/>
            <a:ext cx="6042866" cy="60428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Group 13"/>
          <p:cNvGrpSpPr/>
          <p:nvPr/>
        </p:nvGrpSpPr>
        <p:grpSpPr>
          <a:xfrm>
            <a:off x="13258569" y="1461560"/>
            <a:ext cx="1135569" cy="1320392"/>
            <a:chOff x="0" y="38100"/>
            <a:chExt cx="812800" cy="945090"/>
          </a:xfrm>
        </p:grpSpPr>
        <p:sp>
          <p:nvSpPr>
            <p:cNvPr id="14" name="Freeform 14"/>
            <p:cNvSpPr/>
            <p:nvPr/>
          </p:nvSpPr>
          <p:spPr>
            <a:xfrm>
              <a:off x="0" y="17039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3613013" y="1908041"/>
            <a:ext cx="426680" cy="637901"/>
          </a:xfrm>
          <a:custGeom>
            <a:avLst/>
            <a:gdLst/>
            <a:ahLst/>
            <a:cxnLst/>
            <a:rect l="l" t="t" r="r" b="b"/>
            <a:pathLst>
              <a:path w="426680" h="637901">
                <a:moveTo>
                  <a:pt x="0" y="0"/>
                </a:moveTo>
                <a:lnTo>
                  <a:pt x="426681" y="0"/>
                </a:lnTo>
                <a:lnTo>
                  <a:pt x="426681" y="637901"/>
                </a:lnTo>
                <a:lnTo>
                  <a:pt x="0" y="63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FF1F106F-2824-D4F1-D47C-84A0744BBE83}"/>
              </a:ext>
            </a:extLst>
          </p:cNvPr>
          <p:cNvSpPr txBox="1"/>
          <p:nvPr/>
        </p:nvSpPr>
        <p:spPr>
          <a:xfrm>
            <a:off x="17418070" y="9525825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6951B6-6371-4D36-3405-271B8BA47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31220"/>
              </p:ext>
            </p:extLst>
          </p:nvPr>
        </p:nvGraphicFramePr>
        <p:xfrm>
          <a:off x="1201766" y="958919"/>
          <a:ext cx="15884463" cy="8399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7253">
                  <a:extLst>
                    <a:ext uri="{9D8B030D-6E8A-4147-A177-3AD203B41FA5}">
                      <a16:colId xmlns:a16="http://schemas.microsoft.com/office/drawing/2014/main" val="68269888"/>
                    </a:ext>
                  </a:extLst>
                </a:gridCol>
                <a:gridCol w="940621">
                  <a:extLst>
                    <a:ext uri="{9D8B030D-6E8A-4147-A177-3AD203B41FA5}">
                      <a16:colId xmlns:a16="http://schemas.microsoft.com/office/drawing/2014/main" val="205345093"/>
                    </a:ext>
                  </a:extLst>
                </a:gridCol>
                <a:gridCol w="940621">
                  <a:extLst>
                    <a:ext uri="{9D8B030D-6E8A-4147-A177-3AD203B41FA5}">
                      <a16:colId xmlns:a16="http://schemas.microsoft.com/office/drawing/2014/main" val="1766057802"/>
                    </a:ext>
                  </a:extLst>
                </a:gridCol>
                <a:gridCol w="888817">
                  <a:extLst>
                    <a:ext uri="{9D8B030D-6E8A-4147-A177-3AD203B41FA5}">
                      <a16:colId xmlns:a16="http://schemas.microsoft.com/office/drawing/2014/main" val="1854091430"/>
                    </a:ext>
                  </a:extLst>
                </a:gridCol>
                <a:gridCol w="888817">
                  <a:extLst>
                    <a:ext uri="{9D8B030D-6E8A-4147-A177-3AD203B41FA5}">
                      <a16:colId xmlns:a16="http://schemas.microsoft.com/office/drawing/2014/main" val="1928044899"/>
                    </a:ext>
                  </a:extLst>
                </a:gridCol>
                <a:gridCol w="851783">
                  <a:extLst>
                    <a:ext uri="{9D8B030D-6E8A-4147-A177-3AD203B41FA5}">
                      <a16:colId xmlns:a16="http://schemas.microsoft.com/office/drawing/2014/main" val="1809937218"/>
                    </a:ext>
                  </a:extLst>
                </a:gridCol>
                <a:gridCol w="851783">
                  <a:extLst>
                    <a:ext uri="{9D8B030D-6E8A-4147-A177-3AD203B41FA5}">
                      <a16:colId xmlns:a16="http://schemas.microsoft.com/office/drawing/2014/main" val="2103844726"/>
                    </a:ext>
                  </a:extLst>
                </a:gridCol>
                <a:gridCol w="888817">
                  <a:extLst>
                    <a:ext uri="{9D8B030D-6E8A-4147-A177-3AD203B41FA5}">
                      <a16:colId xmlns:a16="http://schemas.microsoft.com/office/drawing/2014/main" val="3156210364"/>
                    </a:ext>
                  </a:extLst>
                </a:gridCol>
                <a:gridCol w="969720">
                  <a:extLst>
                    <a:ext uri="{9D8B030D-6E8A-4147-A177-3AD203B41FA5}">
                      <a16:colId xmlns:a16="http://schemas.microsoft.com/office/drawing/2014/main" val="1771747818"/>
                    </a:ext>
                  </a:extLst>
                </a:gridCol>
                <a:gridCol w="956051">
                  <a:extLst>
                    <a:ext uri="{9D8B030D-6E8A-4147-A177-3AD203B41FA5}">
                      <a16:colId xmlns:a16="http://schemas.microsoft.com/office/drawing/2014/main" val="1459577566"/>
                    </a:ext>
                  </a:extLst>
                </a:gridCol>
                <a:gridCol w="1036954">
                  <a:extLst>
                    <a:ext uri="{9D8B030D-6E8A-4147-A177-3AD203B41FA5}">
                      <a16:colId xmlns:a16="http://schemas.microsoft.com/office/drawing/2014/main" val="4223799908"/>
                    </a:ext>
                  </a:extLst>
                </a:gridCol>
                <a:gridCol w="925851">
                  <a:extLst>
                    <a:ext uri="{9D8B030D-6E8A-4147-A177-3AD203B41FA5}">
                      <a16:colId xmlns:a16="http://schemas.microsoft.com/office/drawing/2014/main" val="2227115545"/>
                    </a:ext>
                  </a:extLst>
                </a:gridCol>
                <a:gridCol w="925851">
                  <a:extLst>
                    <a:ext uri="{9D8B030D-6E8A-4147-A177-3AD203B41FA5}">
                      <a16:colId xmlns:a16="http://schemas.microsoft.com/office/drawing/2014/main" val="3567776092"/>
                    </a:ext>
                  </a:extLst>
                </a:gridCol>
                <a:gridCol w="905762">
                  <a:extLst>
                    <a:ext uri="{9D8B030D-6E8A-4147-A177-3AD203B41FA5}">
                      <a16:colId xmlns:a16="http://schemas.microsoft.com/office/drawing/2014/main" val="1793380775"/>
                    </a:ext>
                  </a:extLst>
                </a:gridCol>
                <a:gridCol w="905762">
                  <a:extLst>
                    <a:ext uri="{9D8B030D-6E8A-4147-A177-3AD203B41FA5}">
                      <a16:colId xmlns:a16="http://schemas.microsoft.com/office/drawing/2014/main" val="3964539619"/>
                    </a:ext>
                  </a:extLst>
                </a:gridCol>
              </a:tblGrid>
              <a:tr h="72084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Activity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Weeks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Open Sans Bold" panose="020B080603050402020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844867"/>
                  </a:ext>
                </a:extLst>
              </a:tr>
              <a:tr h="1065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4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07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08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09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698986"/>
                  </a:ext>
                </a:extLst>
              </a:tr>
              <a:tr h="846209">
                <a:tc>
                  <a:txBody>
                    <a:bodyPr/>
                    <a:lstStyle/>
                    <a:p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Literature Review </a:t>
                      </a:r>
                    </a:p>
                    <a:p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 Bold" panose="020B080603050402020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66007"/>
                  </a:ext>
                </a:extLst>
              </a:tr>
              <a:tr h="953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Sample collection 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20488"/>
                  </a:ext>
                </a:extLst>
              </a:tr>
              <a:tr h="925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Clean and dry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887567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Extraction and crude preparation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215908"/>
                  </a:ext>
                </a:extLst>
              </a:tr>
              <a:tr h="916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DPPH assay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606852"/>
                  </a:ext>
                </a:extLst>
              </a:tr>
              <a:tr h="982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Seed germination test 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Open Sans Bold" panose="020B080603050402020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62131"/>
                  </a:ext>
                </a:extLst>
              </a:tr>
              <a:tr h="846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Open Sans Bold" panose="020B0806030504020204" charset="0"/>
                          <a:cs typeface="Arial" panose="020B0604020202020204" pitchFamily="34" charset="0"/>
                        </a:rPr>
                        <a:t>Data analysis and report writing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2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569807"/>
                  </a:ext>
                </a:extLst>
              </a:tr>
            </a:tbl>
          </a:graphicData>
        </a:graphic>
      </p:graphicFrame>
      <p:grpSp>
        <p:nvGrpSpPr>
          <p:cNvPr id="5" name="Group 8">
            <a:extLst>
              <a:ext uri="{FF2B5EF4-FFF2-40B4-BE49-F238E27FC236}">
                <a16:creationId xmlns:a16="http://schemas.microsoft.com/office/drawing/2014/main" id="{EDB1E096-BE4D-E678-C3BB-6E0E8FA4E9E1}"/>
              </a:ext>
            </a:extLst>
          </p:cNvPr>
          <p:cNvGrpSpPr/>
          <p:nvPr/>
        </p:nvGrpSpPr>
        <p:grpSpPr>
          <a:xfrm>
            <a:off x="-506408" y="9410700"/>
            <a:ext cx="19300813" cy="1145947"/>
            <a:chOff x="0" y="0"/>
            <a:chExt cx="5083342" cy="362021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D6233333-20A3-579E-5474-8149284E1C6C}"/>
                </a:ext>
              </a:extLst>
            </p:cNvPr>
            <p:cNvSpPr/>
            <p:nvPr/>
          </p:nvSpPr>
          <p:spPr>
            <a:xfrm>
              <a:off x="0" y="0"/>
              <a:ext cx="5083342" cy="362021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EA582FB5-8C25-28D3-4785-045FE7108AE2}"/>
                </a:ext>
              </a:extLst>
            </p:cNvPr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F915DFAF-459E-AC33-47B8-DE4E9ED74B2D}"/>
              </a:ext>
            </a:extLst>
          </p:cNvPr>
          <p:cNvSpPr txBox="1"/>
          <p:nvPr/>
        </p:nvSpPr>
        <p:spPr>
          <a:xfrm>
            <a:off x="457200" y="0"/>
            <a:ext cx="14978932" cy="112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75"/>
              </a:lnSpc>
            </a:pPr>
            <a:r>
              <a:rPr lang="en-US" sz="7500" b="1" dirty="0">
                <a:solidFill>
                  <a:srgbClr val="134030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TIMELINE</a:t>
            </a:r>
            <a:endParaRPr lang="en-US" sz="7500" b="1" dirty="0">
              <a:solidFill>
                <a:srgbClr val="000000"/>
              </a:solidFill>
              <a:latin typeface="Arial" panose="020B0604020202020204" pitchFamily="34" charset="0"/>
              <a:ea typeface="Aileron Heavy"/>
              <a:cs typeface="Arial" panose="020B0604020202020204" pitchFamily="34" charset="0"/>
              <a:sym typeface="Aileron Heavy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76672BDC-A94E-F870-1751-7C50FD972689}"/>
              </a:ext>
            </a:extLst>
          </p:cNvPr>
          <p:cNvSpPr txBox="1"/>
          <p:nvPr/>
        </p:nvSpPr>
        <p:spPr>
          <a:xfrm>
            <a:off x="17526000" y="9554040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20127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1DE10AE-C6CD-251A-496D-F945E4D7886F}"/>
              </a:ext>
            </a:extLst>
          </p:cNvPr>
          <p:cNvSpPr txBox="1"/>
          <p:nvPr/>
        </p:nvSpPr>
        <p:spPr>
          <a:xfrm>
            <a:off x="533400" y="342900"/>
            <a:ext cx="14978932" cy="112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75"/>
              </a:lnSpc>
            </a:pPr>
            <a:r>
              <a:rPr lang="en-US" sz="7500" b="1" dirty="0">
                <a:solidFill>
                  <a:srgbClr val="134030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REFERENCES</a:t>
            </a:r>
            <a:endParaRPr lang="en-US" sz="7500" b="1" dirty="0">
              <a:solidFill>
                <a:srgbClr val="000000"/>
              </a:solidFill>
              <a:latin typeface="Arial" panose="020B0604020202020204" pitchFamily="34" charset="0"/>
              <a:ea typeface="Aileron Heavy"/>
              <a:cs typeface="Arial" panose="020B0604020202020204" pitchFamily="34" charset="0"/>
              <a:sym typeface="Aileron Heavy"/>
            </a:endParaRP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0236B8BC-475A-5884-2731-9DC09F024D75}"/>
              </a:ext>
            </a:extLst>
          </p:cNvPr>
          <p:cNvGrpSpPr/>
          <p:nvPr/>
        </p:nvGrpSpPr>
        <p:grpSpPr>
          <a:xfrm>
            <a:off x="-506408" y="9410700"/>
            <a:ext cx="19300813" cy="1145947"/>
            <a:chOff x="0" y="0"/>
            <a:chExt cx="5083342" cy="362021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69B84943-2F75-39B8-7B52-31F17EA8CDC7}"/>
                </a:ext>
              </a:extLst>
            </p:cNvPr>
            <p:cNvSpPr/>
            <p:nvPr/>
          </p:nvSpPr>
          <p:spPr>
            <a:xfrm>
              <a:off x="0" y="0"/>
              <a:ext cx="5083342" cy="362021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pPr marL="342900" indent="-342900">
                <a:buFont typeface="+mj-lt"/>
                <a:buAutoNum type="arabicPeriod"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B3004EB-E719-4E80-4ED6-3F50F6612365}"/>
                </a:ext>
              </a:extLst>
            </p:cNvPr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 algn="ctr">
                <a:lnSpc>
                  <a:spcPts val="2659"/>
                </a:lnSpc>
                <a:buFont typeface="+mj-lt"/>
                <a:buAutoNum type="arabicPeriod"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85E77244-0F68-AC56-C2AE-7C68FCA32A30}"/>
              </a:ext>
            </a:extLst>
          </p:cNvPr>
          <p:cNvSpPr txBox="1"/>
          <p:nvPr/>
        </p:nvSpPr>
        <p:spPr>
          <a:xfrm>
            <a:off x="17526001" y="9554040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12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FA26D9BE-7AFC-E8CF-36F2-05D2F3AF4730}"/>
              </a:ext>
            </a:extLst>
          </p:cNvPr>
          <p:cNvGrpSpPr/>
          <p:nvPr/>
        </p:nvGrpSpPr>
        <p:grpSpPr>
          <a:xfrm>
            <a:off x="7467600" y="147118"/>
            <a:ext cx="1259432" cy="1259432"/>
            <a:chOff x="0" y="0"/>
            <a:chExt cx="812800" cy="812800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FDA38AE-6BFE-B457-0957-5FC56F4BAD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0D663BA1-AAB9-A04D-DD8D-3C71A8BA8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Freeform 15">
            <a:extLst>
              <a:ext uri="{FF2B5EF4-FFF2-40B4-BE49-F238E27FC236}">
                <a16:creationId xmlns:a16="http://schemas.microsoft.com/office/drawing/2014/main" id="{917C2818-3818-7BA8-6161-9B1F754026AB}"/>
              </a:ext>
            </a:extLst>
          </p:cNvPr>
          <p:cNvSpPr/>
          <p:nvPr/>
        </p:nvSpPr>
        <p:spPr>
          <a:xfrm>
            <a:off x="7883976" y="457883"/>
            <a:ext cx="426680" cy="637901"/>
          </a:xfrm>
          <a:custGeom>
            <a:avLst/>
            <a:gdLst/>
            <a:ahLst/>
            <a:cxnLst/>
            <a:rect l="l" t="t" r="r" b="b"/>
            <a:pathLst>
              <a:path w="426680" h="637901">
                <a:moveTo>
                  <a:pt x="0" y="0"/>
                </a:moveTo>
                <a:lnTo>
                  <a:pt x="426680" y="0"/>
                </a:lnTo>
                <a:lnTo>
                  <a:pt x="426680" y="637901"/>
                </a:lnTo>
                <a:lnTo>
                  <a:pt x="0" y="63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18E9F3F-0146-D02A-C83E-C49B8F178D30}"/>
              </a:ext>
            </a:extLst>
          </p:cNvPr>
          <p:cNvSpPr/>
          <p:nvPr/>
        </p:nvSpPr>
        <p:spPr>
          <a:xfrm rot="5400000">
            <a:off x="13696559" y="-56176"/>
            <a:ext cx="4695523" cy="4695523"/>
          </a:xfrm>
          <a:custGeom>
            <a:avLst/>
            <a:gdLst/>
            <a:ahLst/>
            <a:cxnLst/>
            <a:rect l="l" t="t" r="r" b="b"/>
            <a:pathLst>
              <a:path w="4695523" h="4695523">
                <a:moveTo>
                  <a:pt x="0" y="0"/>
                </a:moveTo>
                <a:lnTo>
                  <a:pt x="4695522" y="0"/>
                </a:lnTo>
                <a:lnTo>
                  <a:pt x="4695522" y="4695523"/>
                </a:lnTo>
                <a:lnTo>
                  <a:pt x="0" y="4695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90865D-7715-5262-AA58-F6FAF058B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868758"/>
              </p:ext>
            </p:extLst>
          </p:nvPr>
        </p:nvGraphicFramePr>
        <p:xfrm>
          <a:off x="397327" y="2055535"/>
          <a:ext cx="17493345" cy="7174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253">
                  <a:extLst>
                    <a:ext uri="{9D8B030D-6E8A-4147-A177-3AD203B41FA5}">
                      <a16:colId xmlns:a16="http://schemas.microsoft.com/office/drawing/2014/main" val="3567806849"/>
                    </a:ext>
                  </a:extLst>
                </a:gridCol>
                <a:gridCol w="16173092">
                  <a:extLst>
                    <a:ext uri="{9D8B030D-6E8A-4147-A177-3AD203B41FA5}">
                      <a16:colId xmlns:a16="http://schemas.microsoft.com/office/drawing/2014/main" val="3525884876"/>
                    </a:ext>
                  </a:extLst>
                </a:gridCol>
              </a:tblGrid>
              <a:tr h="16468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P. </a:t>
                      </a:r>
                      <a:r>
                        <a: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Khandel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, R. K. </a:t>
                      </a:r>
                      <a:r>
                        <a: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Yadaw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, D. K. Soni, L. Kanwar, and S. K. Shahi, “Biogenesis of metal nanoparticles and their pharmacological applications: present status and application prospects,” </a:t>
                      </a:r>
                      <a:r>
                        <a:rPr kumimoji="0" lang="en-US" sz="2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Journal of Nanostructure in Chemistry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, vol. 8, no. 3, pp. 217–254, Jul. 2018, </a:t>
                      </a:r>
                      <a:r>
                        <a: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doi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https://pdfs.semanticscholar.org/6adf/2791a8dcecc46f5861923b23ad6297544807.pdf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 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7196415"/>
                  </a:ext>
                </a:extLst>
              </a:tr>
              <a:tr h="15054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[2]</a:t>
                      </a: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T. P. </a:t>
                      </a:r>
                      <a:r>
                        <a: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Kekuda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, R. Dhanya, R. Dhatri, C. M. Sunita, R. </a:t>
                      </a:r>
                      <a:r>
                        <a: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Onkarappa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, and K. S. </a:t>
                      </a:r>
                      <a:r>
                        <a: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Vinayaka,“Radical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 scavenging, antimicrobial and insecticidal efficacy of </a:t>
                      </a:r>
                      <a:r>
                        <a:rPr kumimoji="0" lang="en-US" sz="2400" b="0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Parmotrema</a:t>
                      </a:r>
                      <a:r>
                        <a:rPr kumimoji="0" lang="en-US" sz="2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400" b="0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cristiferum</a:t>
                      </a:r>
                      <a:r>
                        <a:rPr kumimoji="0" lang="en-US" sz="2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kumimoji="0" lang="en-US" sz="2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Dirinaria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400" b="0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applanata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,”Science, Technology and Arts Research Journal, vol. 4, no. 1, pp. 95–102, 2015.doi: 10.4314/star.v4i1.16Available: 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https://doi.org/10.4314/star.v4i1.16</a:t>
                      </a: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Inter Semi-Bold" panose="020B0604020202020204" charset="0"/>
                          <a:cs typeface="Times New Roman" panose="02020603050405020304" pitchFamily="18" charset="0"/>
                        </a:rPr>
                        <a:t> 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9406433"/>
                  </a:ext>
                </a:extLst>
              </a:tr>
              <a:tr h="20458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S. Pradhan, D. K. Upreti, R. K. Meher, and K. B. </a:t>
                      </a:r>
                      <a:r>
                        <a:rPr kumimoji="0" lang="en-US" sz="24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Satapathy,“Antimicrobial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anticancer, and antioxidant potential of two dominant macro-lichen </a:t>
                      </a:r>
                      <a:r>
                        <a:rPr kumimoji="0" lang="en-US" sz="24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Dirinaria </a:t>
                      </a:r>
                      <a:r>
                        <a:rPr kumimoji="0" lang="en-US" sz="2400" b="0" i="1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aegialita</a:t>
                      </a:r>
                      <a:r>
                        <a:rPr kumimoji="0" lang="en-US" sz="24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kumimoji="0" lang="en-US" sz="2400" b="0" i="1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Parmotrema</a:t>
                      </a:r>
                      <a:r>
                        <a:rPr kumimoji="0" lang="en-US" sz="24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400" b="0" i="1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praesorediosum</a:t>
                      </a:r>
                      <a:r>
                        <a:rPr kumimoji="0" lang="en-US" sz="24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collected from </a:t>
                      </a:r>
                      <a:r>
                        <a:rPr kumimoji="0" lang="en-US" sz="24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Similipal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Biosphere Reserve of Odisha, </a:t>
                      </a:r>
                      <a:r>
                        <a:rPr kumimoji="0" lang="en-US" sz="24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India,”Journal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of Applied Biology and Biotechnology, vol. 10, no. 6, pp. 34–43, 2022.doi: 10.7324/JABB.2022.100604Available: 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https://doi.org/10.7324/JABB.2022.100604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474321"/>
                  </a:ext>
                </a:extLst>
              </a:tr>
              <a:tr h="19759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[4]</a:t>
                      </a: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Ö. Bingöl, A. Battal, E. Erez, and A. </a:t>
                      </a:r>
                      <a:r>
                        <a:rPr kumimoji="0" lang="en-US" sz="24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Aslan,“Investigation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of the allelopathic effects of lyophilized ethanol extract of </a:t>
                      </a:r>
                      <a:r>
                        <a:rPr kumimoji="0" lang="en-US" sz="2400" b="0" i="1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Xanthoparmelia</a:t>
                      </a:r>
                      <a:r>
                        <a:rPr kumimoji="0" lang="en-US" sz="24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400" b="0" i="1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somloensis</a:t>
                      </a:r>
                      <a:r>
                        <a:rPr kumimoji="0" lang="en-US" sz="24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sz="24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Gyelnik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Hale lichen on tomato </a:t>
                      </a:r>
                      <a:r>
                        <a:rPr kumimoji="0" lang="en-US" sz="24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plant,”Anatolian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Journal of Botany, vol. 6, no. 1, pp. 39–43, 2022.doi: 10.30616/ajb.1079286Available: 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https://doi.org/10.30616/ajb.1079286</a:t>
                      </a:r>
                      <a:r>
                        <a:rPr kumimoji="0" lang="en-US" sz="2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. </a:t>
                      </a: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6899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9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8638" y="4584053"/>
            <a:ext cx="19701933" cy="7440873"/>
          </a:xfrm>
          <a:custGeom>
            <a:avLst/>
            <a:gdLst/>
            <a:ahLst/>
            <a:cxnLst/>
            <a:rect l="l" t="t" r="r" b="b"/>
            <a:pathLst>
              <a:path w="19701933" h="7440873">
                <a:moveTo>
                  <a:pt x="0" y="0"/>
                </a:moveTo>
                <a:lnTo>
                  <a:pt x="19701933" y="0"/>
                </a:lnTo>
                <a:lnTo>
                  <a:pt x="19701933" y="7440873"/>
                </a:lnTo>
                <a:lnTo>
                  <a:pt x="0" y="7440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71767" y="-113667"/>
            <a:ext cx="4695523" cy="4695523"/>
          </a:xfrm>
          <a:custGeom>
            <a:avLst/>
            <a:gdLst/>
            <a:ahLst/>
            <a:cxnLst/>
            <a:rect l="l" t="t" r="r" b="b"/>
            <a:pathLst>
              <a:path w="4695523" h="4695523">
                <a:moveTo>
                  <a:pt x="0" y="0"/>
                </a:moveTo>
                <a:lnTo>
                  <a:pt x="4695523" y="0"/>
                </a:lnTo>
                <a:lnTo>
                  <a:pt x="4695523" y="4695523"/>
                </a:lnTo>
                <a:lnTo>
                  <a:pt x="0" y="4695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71214" y="3354218"/>
            <a:ext cx="10530817" cy="194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68"/>
              </a:lnSpc>
            </a:pPr>
            <a:r>
              <a:rPr lang="en-US" sz="12964" b="1" dirty="0">
                <a:solidFill>
                  <a:srgbClr val="000000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THANK </a:t>
            </a:r>
            <a:r>
              <a:rPr lang="en-US" sz="12964" b="1" dirty="0">
                <a:solidFill>
                  <a:srgbClr val="134030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460243" y="3448484"/>
            <a:ext cx="1259432" cy="12594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04492" y="-113667"/>
            <a:ext cx="3521966" cy="2689501"/>
          </a:xfrm>
          <a:custGeom>
            <a:avLst/>
            <a:gdLst/>
            <a:ahLst/>
            <a:cxnLst/>
            <a:rect l="l" t="t" r="r" b="b"/>
            <a:pathLst>
              <a:path w="3521966" h="2689501">
                <a:moveTo>
                  <a:pt x="0" y="0"/>
                </a:moveTo>
                <a:lnTo>
                  <a:pt x="3521966" y="0"/>
                </a:lnTo>
                <a:lnTo>
                  <a:pt x="3521966" y="2689501"/>
                </a:lnTo>
                <a:lnTo>
                  <a:pt x="0" y="2689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59180" y="2403142"/>
            <a:ext cx="2444713" cy="364484"/>
          </a:xfrm>
          <a:custGeom>
            <a:avLst/>
            <a:gdLst/>
            <a:ahLst/>
            <a:cxnLst/>
            <a:rect l="l" t="t" r="r" b="b"/>
            <a:pathLst>
              <a:path w="2444713" h="364484">
                <a:moveTo>
                  <a:pt x="0" y="0"/>
                </a:moveTo>
                <a:lnTo>
                  <a:pt x="2444713" y="0"/>
                </a:lnTo>
                <a:lnTo>
                  <a:pt x="2444713" y="364485"/>
                </a:lnTo>
                <a:lnTo>
                  <a:pt x="0" y="3644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876619" y="3759249"/>
            <a:ext cx="426680" cy="637901"/>
          </a:xfrm>
          <a:custGeom>
            <a:avLst/>
            <a:gdLst/>
            <a:ahLst/>
            <a:cxnLst/>
            <a:rect l="l" t="t" r="r" b="b"/>
            <a:pathLst>
              <a:path w="426680" h="637901">
                <a:moveTo>
                  <a:pt x="0" y="0"/>
                </a:moveTo>
                <a:lnTo>
                  <a:pt x="426680" y="0"/>
                </a:lnTo>
                <a:lnTo>
                  <a:pt x="426680" y="637901"/>
                </a:lnTo>
                <a:lnTo>
                  <a:pt x="0" y="637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F18EB9-47FF-C930-ADE3-AFB4D15BF5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9619">
            <a:off x="12936793" y="5649865"/>
            <a:ext cx="4610100" cy="490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D81E5-C133-71E0-DA75-AAB2841AD09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492" y="6649431"/>
            <a:ext cx="2906241" cy="29062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5E48A-72E4-6078-C604-ECAF7EF9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E1BB45-6226-52C1-35A2-C171B5055BAD}"/>
              </a:ext>
            </a:extLst>
          </p:cNvPr>
          <p:cNvGrpSpPr/>
          <p:nvPr/>
        </p:nvGrpSpPr>
        <p:grpSpPr>
          <a:xfrm>
            <a:off x="-506406" y="9258300"/>
            <a:ext cx="19300813" cy="1374547"/>
            <a:chOff x="0" y="0"/>
            <a:chExt cx="5083342" cy="36202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6F4ACC-1913-7489-3943-E9C4083E02F1}"/>
                </a:ext>
              </a:extLst>
            </p:cNvPr>
            <p:cNvSpPr/>
            <p:nvPr/>
          </p:nvSpPr>
          <p:spPr>
            <a:xfrm>
              <a:off x="0" y="0"/>
              <a:ext cx="5083342" cy="362021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5EEC73-0DFD-9B25-8EE4-AE4B79A98C44}"/>
                </a:ext>
              </a:extLst>
            </p:cNvPr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3C234A5-DCAF-AA3B-B6F1-39B470FCC879}"/>
              </a:ext>
            </a:extLst>
          </p:cNvPr>
          <p:cNvSpPr/>
          <p:nvPr/>
        </p:nvSpPr>
        <p:spPr>
          <a:xfrm flipH="1">
            <a:off x="13757303" y="-113667"/>
            <a:ext cx="4695523" cy="4695523"/>
          </a:xfrm>
          <a:custGeom>
            <a:avLst/>
            <a:gdLst/>
            <a:ahLst/>
            <a:cxnLst/>
            <a:rect l="l" t="t" r="r" b="b"/>
            <a:pathLst>
              <a:path w="4695523" h="4695523">
                <a:moveTo>
                  <a:pt x="4695522" y="0"/>
                </a:moveTo>
                <a:lnTo>
                  <a:pt x="0" y="0"/>
                </a:lnTo>
                <a:lnTo>
                  <a:pt x="0" y="4695523"/>
                </a:lnTo>
                <a:lnTo>
                  <a:pt x="4695522" y="4695523"/>
                </a:lnTo>
                <a:lnTo>
                  <a:pt x="46955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4FCF399-FB61-5C73-1543-2BBE8B076581}"/>
              </a:ext>
            </a:extLst>
          </p:cNvPr>
          <p:cNvGrpSpPr/>
          <p:nvPr/>
        </p:nvGrpSpPr>
        <p:grpSpPr>
          <a:xfrm>
            <a:off x="1524000" y="743605"/>
            <a:ext cx="13919714" cy="7676502"/>
            <a:chOff x="0" y="0"/>
            <a:chExt cx="3278230" cy="1125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987FB18-7C86-84C6-91BD-4CDB28F5CED2}"/>
                </a:ext>
              </a:extLst>
            </p:cNvPr>
            <p:cNvSpPr/>
            <p:nvPr/>
          </p:nvSpPr>
          <p:spPr>
            <a:xfrm>
              <a:off x="0" y="0"/>
              <a:ext cx="3278229" cy="1125223"/>
            </a:xfrm>
            <a:custGeom>
              <a:avLst/>
              <a:gdLst/>
              <a:ahLst/>
              <a:cxnLst/>
              <a:rect l="l" t="t" r="r" b="b"/>
              <a:pathLst>
                <a:path w="3278229" h="1125223">
                  <a:moveTo>
                    <a:pt x="31099" y="0"/>
                  </a:moveTo>
                  <a:lnTo>
                    <a:pt x="3247130" y="0"/>
                  </a:lnTo>
                  <a:cubicBezTo>
                    <a:pt x="3264306" y="0"/>
                    <a:pt x="3278229" y="13924"/>
                    <a:pt x="3278229" y="31099"/>
                  </a:cubicBezTo>
                  <a:lnTo>
                    <a:pt x="3278229" y="1094124"/>
                  </a:lnTo>
                  <a:cubicBezTo>
                    <a:pt x="3278229" y="1111300"/>
                    <a:pt x="3264306" y="1125223"/>
                    <a:pt x="3247130" y="1125223"/>
                  </a:cubicBezTo>
                  <a:lnTo>
                    <a:pt x="31099" y="1125223"/>
                  </a:lnTo>
                  <a:cubicBezTo>
                    <a:pt x="13924" y="1125223"/>
                    <a:pt x="0" y="1111300"/>
                    <a:pt x="0" y="1094124"/>
                  </a:cubicBezTo>
                  <a:lnTo>
                    <a:pt x="0" y="31099"/>
                  </a:lnTo>
                  <a:cubicBezTo>
                    <a:pt x="0" y="13924"/>
                    <a:pt x="13924" y="0"/>
                    <a:pt x="31099" y="0"/>
                  </a:cubicBezTo>
                  <a:close/>
                </a:path>
              </a:pathLst>
            </a:custGeom>
            <a:solidFill>
              <a:srgbClr val="AAD2B8"/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CA0A5F-07E5-34EB-89E2-521B60213378}"/>
                </a:ext>
              </a:extLst>
            </p:cNvPr>
            <p:cNvSpPr txBox="1"/>
            <p:nvPr/>
          </p:nvSpPr>
          <p:spPr>
            <a:xfrm>
              <a:off x="0" y="-38100"/>
              <a:ext cx="3278230" cy="1163323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A4EF3A1-6CF3-36F8-9684-615A5225B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9" b="16749"/>
          <a:stretch/>
        </p:blipFill>
        <p:spPr>
          <a:xfrm>
            <a:off x="12039600" y="3915701"/>
            <a:ext cx="5484626" cy="3647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22">
            <a:extLst>
              <a:ext uri="{FF2B5EF4-FFF2-40B4-BE49-F238E27FC236}">
                <a16:creationId xmlns:a16="http://schemas.microsoft.com/office/drawing/2014/main" id="{B343223F-C783-E42C-EB0A-21C71C4BA0FC}"/>
              </a:ext>
            </a:extLst>
          </p:cNvPr>
          <p:cNvSpPr txBox="1"/>
          <p:nvPr/>
        </p:nvSpPr>
        <p:spPr>
          <a:xfrm>
            <a:off x="3505200" y="2045700"/>
            <a:ext cx="9911841" cy="5816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Introduction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Objectives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Literature Review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Methodology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Expected Outcomes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Timeline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References</a:t>
            </a: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80B3134E-A621-F001-AE7E-60C62E7454F2}"/>
              </a:ext>
            </a:extLst>
          </p:cNvPr>
          <p:cNvSpPr txBox="1"/>
          <p:nvPr/>
        </p:nvSpPr>
        <p:spPr>
          <a:xfrm>
            <a:off x="2053625" y="992407"/>
            <a:ext cx="874258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b="1" dirty="0">
                <a:solidFill>
                  <a:srgbClr val="162C12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CONTENT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D04D9C2-C0AB-3544-68A2-9EEA0C207736}"/>
              </a:ext>
            </a:extLst>
          </p:cNvPr>
          <p:cNvSpPr txBox="1"/>
          <p:nvPr/>
        </p:nvSpPr>
        <p:spPr>
          <a:xfrm>
            <a:off x="17477334" y="9573310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162C12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190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6406" y="9258300"/>
            <a:ext cx="19300813" cy="1374547"/>
            <a:chOff x="0" y="0"/>
            <a:chExt cx="5083342" cy="362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3342" cy="362021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120515" y="-68235"/>
            <a:ext cx="4695523" cy="4695523"/>
          </a:xfrm>
          <a:custGeom>
            <a:avLst/>
            <a:gdLst/>
            <a:ahLst/>
            <a:cxnLst/>
            <a:rect l="l" t="t" r="r" b="b"/>
            <a:pathLst>
              <a:path w="4695523" h="4695523">
                <a:moveTo>
                  <a:pt x="0" y="0"/>
                </a:moveTo>
                <a:lnTo>
                  <a:pt x="4695522" y="0"/>
                </a:lnTo>
                <a:lnTo>
                  <a:pt x="4695522" y="4695523"/>
                </a:lnTo>
                <a:lnTo>
                  <a:pt x="0" y="469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659556" y="-2575112"/>
            <a:ext cx="5448240" cy="9076241"/>
            <a:chOff x="0" y="0"/>
            <a:chExt cx="850166" cy="14162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166" cy="1416294"/>
            </a:xfrm>
            <a:custGeom>
              <a:avLst/>
              <a:gdLst/>
              <a:ahLst/>
              <a:cxnLst/>
              <a:rect l="l" t="t" r="r" b="b"/>
              <a:pathLst>
                <a:path w="850166" h="1416294">
                  <a:moveTo>
                    <a:pt x="283542" y="1397225"/>
                  </a:moveTo>
                  <a:cubicBezTo>
                    <a:pt x="327127" y="1408739"/>
                    <a:pt x="376679" y="1416294"/>
                    <a:pt x="425312" y="1416294"/>
                  </a:cubicBezTo>
                  <a:cubicBezTo>
                    <a:pt x="473946" y="1416294"/>
                    <a:pt x="520745" y="1409817"/>
                    <a:pt x="563871" y="1398303"/>
                  </a:cubicBezTo>
                  <a:cubicBezTo>
                    <a:pt x="564790" y="1397944"/>
                    <a:pt x="565707" y="1397944"/>
                    <a:pt x="566624" y="1397584"/>
                  </a:cubicBezTo>
                  <a:cubicBezTo>
                    <a:pt x="728582" y="1351529"/>
                    <a:pt x="847872" y="1229915"/>
                    <a:pt x="850166" y="1074387"/>
                  </a:cubicBezTo>
                  <a:lnTo>
                    <a:pt x="850166" y="0"/>
                  </a:lnTo>
                  <a:lnTo>
                    <a:pt x="0" y="0"/>
                  </a:lnTo>
                  <a:lnTo>
                    <a:pt x="0" y="1073589"/>
                  </a:lnTo>
                  <a:cubicBezTo>
                    <a:pt x="2294" y="1230634"/>
                    <a:pt x="119748" y="1352249"/>
                    <a:pt x="283542" y="1397225"/>
                  </a:cubicBezTo>
                  <a:close/>
                </a:path>
              </a:pathLst>
            </a:custGeom>
            <a:solidFill>
              <a:srgbClr val="13403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50166" cy="132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100474" y="1441762"/>
            <a:ext cx="4566405" cy="456640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4231" y="-32"/>
              <a:ext cx="6378462" cy="6350064"/>
            </a:xfrm>
            <a:custGeom>
              <a:avLst/>
              <a:gdLst/>
              <a:ahLst/>
              <a:cxnLst/>
              <a:rect l="l" t="t" r="r" b="b"/>
              <a:pathLst>
                <a:path w="6378462" h="6350064">
                  <a:moveTo>
                    <a:pt x="3189231" y="32"/>
                  </a:moveTo>
                  <a:lnTo>
                    <a:pt x="3189231" y="32"/>
                  </a:lnTo>
                  <a:cubicBezTo>
                    <a:pt x="2051530" y="-5056"/>
                    <a:pt x="998068" y="598980"/>
                    <a:pt x="427743" y="1583419"/>
                  </a:cubicBezTo>
                  <a:cubicBezTo>
                    <a:pt x="-142581" y="2567857"/>
                    <a:pt x="-142581" y="3782207"/>
                    <a:pt x="427743" y="4766645"/>
                  </a:cubicBezTo>
                  <a:cubicBezTo>
                    <a:pt x="998068" y="5751084"/>
                    <a:pt x="2051530" y="6355120"/>
                    <a:pt x="3189231" y="6350032"/>
                  </a:cubicBezTo>
                  <a:cubicBezTo>
                    <a:pt x="4326932" y="6355120"/>
                    <a:pt x="5380395" y="5751084"/>
                    <a:pt x="5950719" y="4766645"/>
                  </a:cubicBezTo>
                  <a:cubicBezTo>
                    <a:pt x="6521043" y="3782207"/>
                    <a:pt x="6521043" y="2567857"/>
                    <a:pt x="5950719" y="1583419"/>
                  </a:cubicBezTo>
                  <a:cubicBezTo>
                    <a:pt x="5380395" y="598980"/>
                    <a:pt x="4326932" y="-5056"/>
                    <a:pt x="3189231" y="32"/>
                  </a:cubicBezTo>
                  <a:close/>
                </a:path>
              </a:pathLst>
            </a:custGeom>
            <a:solidFill>
              <a:srgbClr val="80A88F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08023" y="420342"/>
              <a:ext cx="5533953" cy="5509315"/>
            </a:xfrm>
            <a:custGeom>
              <a:avLst/>
              <a:gdLst/>
              <a:ahLst/>
              <a:cxnLst/>
              <a:rect l="l" t="t" r="r" b="b"/>
              <a:pathLst>
                <a:path w="5533953" h="5509315">
                  <a:moveTo>
                    <a:pt x="2766977" y="28"/>
                  </a:moveTo>
                  <a:cubicBezTo>
                    <a:pt x="1779908" y="-4386"/>
                    <a:pt x="865924" y="519676"/>
                    <a:pt x="371110" y="1373774"/>
                  </a:cubicBezTo>
                  <a:cubicBezTo>
                    <a:pt x="-123703" y="2227873"/>
                    <a:pt x="-123703" y="3281443"/>
                    <a:pt x="371110" y="4135542"/>
                  </a:cubicBezTo>
                  <a:cubicBezTo>
                    <a:pt x="865924" y="4989640"/>
                    <a:pt x="1779908" y="5513702"/>
                    <a:pt x="2766977" y="5509288"/>
                  </a:cubicBezTo>
                  <a:cubicBezTo>
                    <a:pt x="3754046" y="5513702"/>
                    <a:pt x="4668030" y="4989640"/>
                    <a:pt x="5162844" y="4135542"/>
                  </a:cubicBezTo>
                  <a:cubicBezTo>
                    <a:pt x="5657657" y="3281443"/>
                    <a:pt x="5657657" y="2227873"/>
                    <a:pt x="5162844" y="1373775"/>
                  </a:cubicBezTo>
                  <a:cubicBezTo>
                    <a:pt x="4668030" y="519676"/>
                    <a:pt x="3754046" y="-4386"/>
                    <a:pt x="2766977" y="28"/>
                  </a:cubicBezTo>
                  <a:close/>
                </a:path>
              </a:pathLst>
            </a:custGeom>
            <a:blipFill>
              <a:blip r:embed="rId4"/>
              <a:stretch>
                <a:fillRect l="-29288" r="-47695"/>
              </a:stretch>
            </a:blip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371648" y="8030888"/>
            <a:ext cx="2509355" cy="374122"/>
          </a:xfrm>
          <a:custGeom>
            <a:avLst/>
            <a:gdLst/>
            <a:ahLst/>
            <a:cxnLst/>
            <a:rect l="l" t="t" r="r" b="b"/>
            <a:pathLst>
              <a:path w="2509355" h="374122">
                <a:moveTo>
                  <a:pt x="0" y="0"/>
                </a:moveTo>
                <a:lnTo>
                  <a:pt x="2509355" y="0"/>
                </a:lnTo>
                <a:lnTo>
                  <a:pt x="2509355" y="374122"/>
                </a:lnTo>
                <a:lnTo>
                  <a:pt x="0" y="374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3931147" y="5895244"/>
            <a:ext cx="1135569" cy="11355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4285591" y="6144079"/>
            <a:ext cx="426680" cy="637901"/>
          </a:xfrm>
          <a:custGeom>
            <a:avLst/>
            <a:gdLst/>
            <a:ahLst/>
            <a:cxnLst/>
            <a:rect l="l" t="t" r="r" b="b"/>
            <a:pathLst>
              <a:path w="426680" h="637901">
                <a:moveTo>
                  <a:pt x="0" y="0"/>
                </a:moveTo>
                <a:lnTo>
                  <a:pt x="426681" y="0"/>
                </a:lnTo>
                <a:lnTo>
                  <a:pt x="426681" y="637900"/>
                </a:lnTo>
                <a:lnTo>
                  <a:pt x="0" y="637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143851-0189-381C-FA9F-DAC105A8EE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820" y="1709374"/>
            <a:ext cx="4023711" cy="4023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7F32A444-59B4-17B6-5345-8A7F83C1202F}"/>
              </a:ext>
            </a:extLst>
          </p:cNvPr>
          <p:cNvSpPr txBox="1"/>
          <p:nvPr/>
        </p:nvSpPr>
        <p:spPr>
          <a:xfrm>
            <a:off x="1593681" y="1391139"/>
            <a:ext cx="8742589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134030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INTRODUCTION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5AADA900-7CA4-5279-B7AE-25C0D3D06045}"/>
              </a:ext>
            </a:extLst>
          </p:cNvPr>
          <p:cNvSpPr txBox="1"/>
          <p:nvPr/>
        </p:nvSpPr>
        <p:spPr>
          <a:xfrm>
            <a:off x="17449800" y="9503911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03</a:t>
            </a:r>
          </a:p>
        </p:txBody>
      </p:sp>
      <p:sp>
        <p:nvSpPr>
          <p:cNvPr id="8" name="TextBox 20"/>
          <p:cNvSpPr txBox="1"/>
          <p:nvPr/>
        </p:nvSpPr>
        <p:spPr>
          <a:xfrm>
            <a:off x="665832" y="2577633"/>
            <a:ext cx="10814471" cy="6181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Lichens are symbiotic organisms that produce biologically active secondary metabolites.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Dirinaria </a:t>
            </a:r>
            <a:r>
              <a:rPr 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Lichen species are common in Sri Lanka but are not well studied.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They show antioxidant activity and phytotoxic effects on seed germination.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Screening these properties helps evaluate their biological potential and applications.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6406" y="9385376"/>
            <a:ext cx="19300813" cy="1247471"/>
            <a:chOff x="0" y="0"/>
            <a:chExt cx="5083342" cy="362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3342" cy="362021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3757303" y="-113667"/>
            <a:ext cx="4695523" cy="4695523"/>
          </a:xfrm>
          <a:custGeom>
            <a:avLst/>
            <a:gdLst/>
            <a:ahLst/>
            <a:cxnLst/>
            <a:rect l="l" t="t" r="r" b="b"/>
            <a:pathLst>
              <a:path w="4695523" h="4695523">
                <a:moveTo>
                  <a:pt x="4695522" y="0"/>
                </a:moveTo>
                <a:lnTo>
                  <a:pt x="0" y="0"/>
                </a:lnTo>
                <a:lnTo>
                  <a:pt x="0" y="4695523"/>
                </a:lnTo>
                <a:lnTo>
                  <a:pt x="4695522" y="4695523"/>
                </a:lnTo>
                <a:lnTo>
                  <a:pt x="46955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4963456" y="244974"/>
            <a:ext cx="5738494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600" b="1" dirty="0">
                <a:solidFill>
                  <a:srgbClr val="162C12"/>
                </a:solidFill>
                <a:latin typeface="Arial" panose="020B0604020202020204" pitchFamily="34" charset="0"/>
                <a:ea typeface="Poppins Ultra-Bold"/>
                <a:cs typeface="Arial" panose="020B0604020202020204" pitchFamily="34" charset="0"/>
                <a:sym typeface="Poppins Ultra-Bold"/>
              </a:rPr>
              <a:t>OBJECTIVES</a:t>
            </a:r>
            <a:endParaRPr lang="en-US" sz="5667" b="1" dirty="0">
              <a:solidFill>
                <a:srgbClr val="162C12"/>
              </a:solidFill>
              <a:latin typeface="Arial" panose="020B0604020202020204" pitchFamily="34" charset="0"/>
              <a:ea typeface="Poppins Ultra-Bold"/>
              <a:cs typeface="Arial" panose="020B0604020202020204" pitchFamily="34" charset="0"/>
              <a:sym typeface="Poppins Ultra-Bold"/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289616" y="3398954"/>
            <a:ext cx="5372100" cy="5841761"/>
            <a:chOff x="0" y="0"/>
            <a:chExt cx="972900" cy="1211100"/>
          </a:xfrm>
          <a:solidFill>
            <a:srgbClr val="8DCB83"/>
          </a:solidFill>
        </p:grpSpPr>
        <p:sp>
          <p:nvSpPr>
            <p:cNvPr id="19" name="Freeform 7"/>
            <p:cNvSpPr/>
            <p:nvPr/>
          </p:nvSpPr>
          <p:spPr>
            <a:xfrm>
              <a:off x="0" y="0"/>
              <a:ext cx="972900" cy="1211100"/>
            </a:xfrm>
            <a:custGeom>
              <a:avLst/>
              <a:gdLst/>
              <a:ahLst/>
              <a:cxnLst/>
              <a:rect l="l" t="t" r="r" b="b"/>
              <a:pathLst>
                <a:path w="972900" h="1211100">
                  <a:moveTo>
                    <a:pt x="16767" y="0"/>
                  </a:moveTo>
                  <a:lnTo>
                    <a:pt x="956134" y="0"/>
                  </a:lnTo>
                  <a:cubicBezTo>
                    <a:pt x="965394" y="0"/>
                    <a:pt x="972900" y="7507"/>
                    <a:pt x="972900" y="16767"/>
                  </a:cubicBezTo>
                  <a:lnTo>
                    <a:pt x="972900" y="1194334"/>
                  </a:lnTo>
                  <a:cubicBezTo>
                    <a:pt x="972900" y="1203594"/>
                    <a:pt x="965394" y="1211100"/>
                    <a:pt x="956134" y="1211100"/>
                  </a:cubicBezTo>
                  <a:lnTo>
                    <a:pt x="16767" y="1211100"/>
                  </a:lnTo>
                  <a:cubicBezTo>
                    <a:pt x="7507" y="1211100"/>
                    <a:pt x="0" y="1203594"/>
                    <a:pt x="0" y="1194334"/>
                  </a:cubicBezTo>
                  <a:lnTo>
                    <a:pt x="0" y="16767"/>
                  </a:lnTo>
                  <a:cubicBezTo>
                    <a:pt x="0" y="7507"/>
                    <a:pt x="7507" y="0"/>
                    <a:pt x="16767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/>
            <a:lstStyle/>
            <a:p>
              <a:endParaRPr lang="en-US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0" y="-38100"/>
              <a:ext cx="972900" cy="1249200"/>
            </a:xfrm>
            <a:prstGeom prst="rect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9"/>
          <p:cNvGrpSpPr/>
          <p:nvPr/>
        </p:nvGrpSpPr>
        <p:grpSpPr>
          <a:xfrm>
            <a:off x="6069175" y="4548546"/>
            <a:ext cx="3693981" cy="4658878"/>
            <a:chOff x="0" y="0"/>
            <a:chExt cx="972900" cy="1211100"/>
          </a:xfrm>
          <a:solidFill>
            <a:srgbClr val="8DCB83"/>
          </a:solidFill>
        </p:grpSpPr>
        <p:sp>
          <p:nvSpPr>
            <p:cNvPr id="22" name="Freeform 10"/>
            <p:cNvSpPr/>
            <p:nvPr/>
          </p:nvSpPr>
          <p:spPr>
            <a:xfrm>
              <a:off x="0" y="0"/>
              <a:ext cx="972900" cy="1211100"/>
            </a:xfrm>
            <a:custGeom>
              <a:avLst/>
              <a:gdLst/>
              <a:ahLst/>
              <a:cxnLst/>
              <a:rect l="l" t="t" r="r" b="b"/>
              <a:pathLst>
                <a:path w="972900" h="1211100">
                  <a:moveTo>
                    <a:pt x="16767" y="0"/>
                  </a:moveTo>
                  <a:lnTo>
                    <a:pt x="956134" y="0"/>
                  </a:lnTo>
                  <a:cubicBezTo>
                    <a:pt x="965394" y="0"/>
                    <a:pt x="972900" y="7507"/>
                    <a:pt x="972900" y="16767"/>
                  </a:cubicBezTo>
                  <a:lnTo>
                    <a:pt x="972900" y="1194334"/>
                  </a:lnTo>
                  <a:cubicBezTo>
                    <a:pt x="972900" y="1203594"/>
                    <a:pt x="965394" y="1211100"/>
                    <a:pt x="956134" y="1211100"/>
                  </a:cubicBezTo>
                  <a:lnTo>
                    <a:pt x="16767" y="1211100"/>
                  </a:lnTo>
                  <a:cubicBezTo>
                    <a:pt x="7507" y="1211100"/>
                    <a:pt x="0" y="1203594"/>
                    <a:pt x="0" y="1194334"/>
                  </a:cubicBezTo>
                  <a:lnTo>
                    <a:pt x="0" y="16767"/>
                  </a:lnTo>
                  <a:cubicBezTo>
                    <a:pt x="0" y="7507"/>
                    <a:pt x="7507" y="0"/>
                    <a:pt x="16767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/>
            <a:lstStyle/>
            <a:p>
              <a:endParaRPr lang="en-US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11"/>
            <p:cNvSpPr txBox="1"/>
            <p:nvPr/>
          </p:nvSpPr>
          <p:spPr>
            <a:xfrm>
              <a:off x="0" y="-38100"/>
              <a:ext cx="972900" cy="1249200"/>
            </a:xfrm>
            <a:prstGeom prst="rect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18"/>
          <p:cNvSpPr txBox="1"/>
          <p:nvPr/>
        </p:nvSpPr>
        <p:spPr>
          <a:xfrm>
            <a:off x="604661" y="3583119"/>
            <a:ext cx="4691441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rPr>
              <a:t>To evaluate the antioxidant and phytotoxic activities of methanolic extracts of selected </a:t>
            </a:r>
            <a:r>
              <a:rPr lang="en-US" sz="4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rPr>
              <a:t>Dirinaria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rPr>
              <a:t> lichen species</a:t>
            </a:r>
          </a:p>
        </p:txBody>
      </p:sp>
      <p:sp>
        <p:nvSpPr>
          <p:cNvPr id="28" name="TextBox 24"/>
          <p:cNvSpPr txBox="1"/>
          <p:nvPr/>
        </p:nvSpPr>
        <p:spPr>
          <a:xfrm>
            <a:off x="6204376" y="4671346"/>
            <a:ext cx="3392636" cy="3985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rPr>
              <a:t>To determine the antioxidant activity using the DPPH radical scavenging assay</a:t>
            </a:r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A87DCDFD-D8FD-4A3C-FAFB-4D985019CC19}"/>
              </a:ext>
            </a:extLst>
          </p:cNvPr>
          <p:cNvGrpSpPr/>
          <p:nvPr/>
        </p:nvGrpSpPr>
        <p:grpSpPr>
          <a:xfrm>
            <a:off x="14224680" y="4551879"/>
            <a:ext cx="3693981" cy="4695523"/>
            <a:chOff x="0" y="0"/>
            <a:chExt cx="972900" cy="1211100"/>
          </a:xfrm>
          <a:solidFill>
            <a:srgbClr val="8DCB83"/>
          </a:solidFill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5CF6FF77-4962-8476-6E9D-0AA02442FCFB}"/>
                </a:ext>
              </a:extLst>
            </p:cNvPr>
            <p:cNvSpPr/>
            <p:nvPr/>
          </p:nvSpPr>
          <p:spPr>
            <a:xfrm>
              <a:off x="0" y="0"/>
              <a:ext cx="972900" cy="1211100"/>
            </a:xfrm>
            <a:custGeom>
              <a:avLst/>
              <a:gdLst/>
              <a:ahLst/>
              <a:cxnLst/>
              <a:rect l="l" t="t" r="r" b="b"/>
              <a:pathLst>
                <a:path w="972900" h="1211100">
                  <a:moveTo>
                    <a:pt x="16767" y="0"/>
                  </a:moveTo>
                  <a:lnTo>
                    <a:pt x="956134" y="0"/>
                  </a:lnTo>
                  <a:cubicBezTo>
                    <a:pt x="965394" y="0"/>
                    <a:pt x="972900" y="7507"/>
                    <a:pt x="972900" y="16767"/>
                  </a:cubicBezTo>
                  <a:lnTo>
                    <a:pt x="972900" y="1194334"/>
                  </a:lnTo>
                  <a:cubicBezTo>
                    <a:pt x="972900" y="1203594"/>
                    <a:pt x="965394" y="1211100"/>
                    <a:pt x="956134" y="1211100"/>
                  </a:cubicBezTo>
                  <a:lnTo>
                    <a:pt x="16767" y="1211100"/>
                  </a:lnTo>
                  <a:cubicBezTo>
                    <a:pt x="7507" y="1211100"/>
                    <a:pt x="0" y="1203594"/>
                    <a:pt x="0" y="1194334"/>
                  </a:cubicBezTo>
                  <a:lnTo>
                    <a:pt x="0" y="16767"/>
                  </a:lnTo>
                  <a:cubicBezTo>
                    <a:pt x="0" y="7507"/>
                    <a:pt x="7507" y="0"/>
                    <a:pt x="16767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/>
            <a:lstStyle/>
            <a:p>
              <a:endParaRPr lang="en-US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64A58FC9-712C-510D-A5ED-B994A7E999E2}"/>
                </a:ext>
              </a:extLst>
            </p:cNvPr>
            <p:cNvSpPr txBox="1"/>
            <p:nvPr/>
          </p:nvSpPr>
          <p:spPr>
            <a:xfrm>
              <a:off x="0" y="-38100"/>
              <a:ext cx="972900" cy="1249200"/>
            </a:xfrm>
            <a:prstGeom prst="rect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9">
            <a:extLst>
              <a:ext uri="{FF2B5EF4-FFF2-40B4-BE49-F238E27FC236}">
                <a16:creationId xmlns:a16="http://schemas.microsoft.com/office/drawing/2014/main" id="{56DE2709-4137-31FF-505C-B584D12A91E6}"/>
              </a:ext>
            </a:extLst>
          </p:cNvPr>
          <p:cNvGrpSpPr/>
          <p:nvPr/>
        </p:nvGrpSpPr>
        <p:grpSpPr>
          <a:xfrm>
            <a:off x="10139673" y="4545368"/>
            <a:ext cx="3732989" cy="4662056"/>
            <a:chOff x="0" y="0"/>
            <a:chExt cx="972900" cy="1211100"/>
          </a:xfrm>
          <a:solidFill>
            <a:srgbClr val="8DCB83"/>
          </a:solidFill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54F03780-5F7F-9497-0D7B-114EB1F06EA5}"/>
                </a:ext>
              </a:extLst>
            </p:cNvPr>
            <p:cNvSpPr/>
            <p:nvPr/>
          </p:nvSpPr>
          <p:spPr>
            <a:xfrm>
              <a:off x="0" y="0"/>
              <a:ext cx="972900" cy="1211100"/>
            </a:xfrm>
            <a:custGeom>
              <a:avLst/>
              <a:gdLst/>
              <a:ahLst/>
              <a:cxnLst/>
              <a:rect l="l" t="t" r="r" b="b"/>
              <a:pathLst>
                <a:path w="972900" h="1211100">
                  <a:moveTo>
                    <a:pt x="16767" y="0"/>
                  </a:moveTo>
                  <a:lnTo>
                    <a:pt x="956134" y="0"/>
                  </a:lnTo>
                  <a:cubicBezTo>
                    <a:pt x="965394" y="0"/>
                    <a:pt x="972900" y="7507"/>
                    <a:pt x="972900" y="16767"/>
                  </a:cubicBezTo>
                  <a:lnTo>
                    <a:pt x="972900" y="1194334"/>
                  </a:lnTo>
                  <a:cubicBezTo>
                    <a:pt x="972900" y="1203594"/>
                    <a:pt x="965394" y="1211100"/>
                    <a:pt x="956134" y="1211100"/>
                  </a:cubicBezTo>
                  <a:lnTo>
                    <a:pt x="16767" y="1211100"/>
                  </a:lnTo>
                  <a:cubicBezTo>
                    <a:pt x="7507" y="1211100"/>
                    <a:pt x="0" y="1203594"/>
                    <a:pt x="0" y="1194334"/>
                  </a:cubicBezTo>
                  <a:lnTo>
                    <a:pt x="0" y="16767"/>
                  </a:lnTo>
                  <a:cubicBezTo>
                    <a:pt x="0" y="7507"/>
                    <a:pt x="7507" y="0"/>
                    <a:pt x="16767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/>
            <a:lstStyle/>
            <a:p>
              <a:endParaRPr lang="en-US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005C4FCA-8D3A-AA91-86DD-74F9338C0E7C}"/>
                </a:ext>
              </a:extLst>
            </p:cNvPr>
            <p:cNvSpPr txBox="1"/>
            <p:nvPr/>
          </p:nvSpPr>
          <p:spPr>
            <a:xfrm>
              <a:off x="0" y="-38100"/>
              <a:ext cx="972900" cy="1249200"/>
            </a:xfrm>
            <a:prstGeom prst="rect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TextBox 24">
            <a:extLst>
              <a:ext uri="{FF2B5EF4-FFF2-40B4-BE49-F238E27FC236}">
                <a16:creationId xmlns:a16="http://schemas.microsoft.com/office/drawing/2014/main" id="{8B5A22F4-E224-FF20-BBDC-1E1D95A3A93E}"/>
              </a:ext>
            </a:extLst>
          </p:cNvPr>
          <p:cNvSpPr txBox="1"/>
          <p:nvPr/>
        </p:nvSpPr>
        <p:spPr>
          <a:xfrm>
            <a:off x="10382717" y="4732437"/>
            <a:ext cx="3207891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rPr>
              <a:t>To evaluate phytotoxic effects using a seed germination assay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072B4E3A-89CB-5A13-D22D-501B625939B8}"/>
              </a:ext>
            </a:extLst>
          </p:cNvPr>
          <p:cNvSpPr txBox="1"/>
          <p:nvPr/>
        </p:nvSpPr>
        <p:spPr>
          <a:xfrm>
            <a:off x="14475448" y="4682407"/>
            <a:ext cx="3207891" cy="3416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700" b="1" dirty="0"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rPr>
              <a:t>To compare biological activities among five </a:t>
            </a:r>
            <a:r>
              <a:rPr lang="en-US" sz="3700" b="1" i="1" dirty="0"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rPr>
              <a:t>Dirinaria</a:t>
            </a:r>
            <a:r>
              <a:rPr lang="en-US" sz="3700" b="1" dirty="0">
                <a:latin typeface="Arial" panose="020B0604020202020204" pitchFamily="34" charset="0"/>
                <a:ea typeface="Open Sans Light"/>
                <a:cs typeface="Arial" panose="020B0604020202020204" pitchFamily="34" charset="0"/>
                <a:sym typeface="Open Sans Light"/>
              </a:rPr>
              <a:t> species (A–E)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E36C33ED-48F8-BB81-68E4-040974A8F352}"/>
              </a:ext>
            </a:extLst>
          </p:cNvPr>
          <p:cNvSpPr txBox="1"/>
          <p:nvPr/>
        </p:nvSpPr>
        <p:spPr>
          <a:xfrm>
            <a:off x="9391775" y="3000652"/>
            <a:ext cx="5189776" cy="903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Poppins Ultra-Bold"/>
                <a:cs typeface="Arial" panose="020B0604020202020204" pitchFamily="34" charset="0"/>
                <a:sym typeface="Poppins Ultra-Bold"/>
              </a:rPr>
              <a:t>Specific Objectives</a:t>
            </a:r>
          </a:p>
        </p:txBody>
      </p:sp>
      <p:sp>
        <p:nvSpPr>
          <p:cNvPr id="79" name="TextBox 5">
            <a:extLst>
              <a:ext uri="{FF2B5EF4-FFF2-40B4-BE49-F238E27FC236}">
                <a16:creationId xmlns:a16="http://schemas.microsoft.com/office/drawing/2014/main" id="{7AE2BC58-037F-C734-6AAB-794E9BC31200}"/>
              </a:ext>
            </a:extLst>
          </p:cNvPr>
          <p:cNvSpPr txBox="1"/>
          <p:nvPr/>
        </p:nvSpPr>
        <p:spPr>
          <a:xfrm>
            <a:off x="356581" y="2122751"/>
            <a:ext cx="5189776" cy="903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Poppins Ultra-Bold"/>
                <a:cs typeface="Arial" panose="020B0604020202020204" pitchFamily="34" charset="0"/>
                <a:sym typeface="Poppins Ultra-Bold"/>
              </a:rPr>
              <a:t>General Objectives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CE9717-EFCC-ED0B-F81A-C181768C2A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6549" y="800028"/>
            <a:ext cx="1986848" cy="1460368"/>
          </a:xfrm>
          <a:prstGeom prst="bentConnector3">
            <a:avLst>
              <a:gd name="adj1" fmla="val 99563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54B46A1-E4E2-C65A-347E-12F84CC6311A}"/>
              </a:ext>
            </a:extLst>
          </p:cNvPr>
          <p:cNvCxnSpPr>
            <a:cxnSpLocks/>
          </p:cNvCxnSpPr>
          <p:nvPr/>
        </p:nvCxnSpPr>
        <p:spPr>
          <a:xfrm>
            <a:off x="10958239" y="773924"/>
            <a:ext cx="969685" cy="202886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22">
            <a:extLst>
              <a:ext uri="{FF2B5EF4-FFF2-40B4-BE49-F238E27FC236}">
                <a16:creationId xmlns:a16="http://schemas.microsoft.com/office/drawing/2014/main" id="{7F41F20B-CBE3-56E5-F043-205EAC91BEFA}"/>
              </a:ext>
            </a:extLst>
          </p:cNvPr>
          <p:cNvSpPr txBox="1"/>
          <p:nvPr/>
        </p:nvSpPr>
        <p:spPr>
          <a:xfrm>
            <a:off x="17592888" y="9729587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0070" y="9258300"/>
            <a:ext cx="19344478" cy="1374547"/>
            <a:chOff x="0" y="0"/>
            <a:chExt cx="5083342" cy="362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3342" cy="362021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04631" y="553443"/>
            <a:ext cx="1163496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  <a:sym typeface="Poppins Ultra-Bold"/>
              </a:rPr>
              <a:t>LITERATURE REVIEW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4851" y="1815487"/>
            <a:ext cx="16878298" cy="7298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Lichens are rich in secondary metabolites with reported antioxidant and biological activities.[1]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i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Dirinaria</a:t>
            </a:r>
            <a:r>
              <a:rPr lang="en-US" sz="32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 </a:t>
            </a:r>
            <a:r>
              <a:rPr lang="en-US" sz="3200" b="1" i="1" dirty="0" err="1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applanata</a:t>
            </a:r>
            <a:r>
              <a:rPr lang="en-US" sz="32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 and </a:t>
            </a:r>
            <a:r>
              <a:rPr lang="en-US" sz="3200" b="1" i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Dirinaria</a:t>
            </a:r>
            <a:r>
              <a:rPr lang="en-US" sz="32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 </a:t>
            </a:r>
            <a:r>
              <a:rPr lang="en-US" sz="3200" b="1" i="1" dirty="0" err="1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aegialita</a:t>
            </a:r>
            <a:r>
              <a:rPr lang="en-US" sz="32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 have shown significant in-vitro antioxidant activity using the DPPH assay.[2][3]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Lichen extracts have demonstrated phytotoxic effects by inhibiting seed germination and early seedling development. [4]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Methanol is commonly used as an extraction solvent for antioxidant and phytotoxicity studies. [2][4]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Comparative studies on multiple </a:t>
            </a:r>
            <a:r>
              <a:rPr lang="en-US" sz="3200" b="1" i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Dirinaria</a:t>
            </a:r>
            <a:r>
              <a:rPr lang="en-US" sz="3200" b="1" dirty="0">
                <a:latin typeface="Arial" panose="020B0604020202020204" pitchFamily="34" charset="0"/>
                <a:ea typeface="Inter Semi-Bold"/>
                <a:cs typeface="Arial" panose="020B0604020202020204" pitchFamily="34" charset="0"/>
                <a:sym typeface="Inter Semi-Bold"/>
              </a:rPr>
              <a:t> species, especially from Sri Lanka, remain limited, justifying preliminary screening. [2][3][4]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83D56FE8-0611-E13C-D475-DA34AD3C477E}"/>
              </a:ext>
            </a:extLst>
          </p:cNvPr>
          <p:cNvSpPr txBox="1"/>
          <p:nvPr/>
        </p:nvSpPr>
        <p:spPr>
          <a:xfrm>
            <a:off x="17587544" y="9576241"/>
            <a:ext cx="56807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3EEB76-ADCE-99ED-9610-7818F16A0740}"/>
              </a:ext>
            </a:extLst>
          </p:cNvPr>
          <p:cNvSpPr txBox="1"/>
          <p:nvPr/>
        </p:nvSpPr>
        <p:spPr>
          <a:xfrm>
            <a:off x="457200" y="0"/>
            <a:ext cx="9144000" cy="1175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2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82" b="1" i="0" u="none" strike="noStrike" kern="1200" cap="none" spc="0" normalizeH="0" baseline="0" noProof="0" dirty="0">
                <a:ln>
                  <a:noFill/>
                </a:ln>
                <a:solidFill>
                  <a:srgbClr val="162C12"/>
                </a:solidFill>
                <a:effectLst/>
                <a:uLnTx/>
                <a:uFillTx/>
                <a:latin typeface="Arial" panose="020B0604020202020204" pitchFamily="34" charset="0"/>
                <a:ea typeface="Poppins Ultra-Bold"/>
                <a:cs typeface="Arial" panose="020B0604020202020204" pitchFamily="34" charset="0"/>
                <a:sym typeface="Poppins Ultra-Bold"/>
              </a:rPr>
              <a:t>METHODOLOGY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0B483FD9-032A-5F7B-CD13-026893FCBB12}"/>
              </a:ext>
            </a:extLst>
          </p:cNvPr>
          <p:cNvGrpSpPr/>
          <p:nvPr/>
        </p:nvGrpSpPr>
        <p:grpSpPr>
          <a:xfrm>
            <a:off x="-506406" y="9113639"/>
            <a:ext cx="19300813" cy="1519208"/>
            <a:chOff x="0" y="-38100"/>
            <a:chExt cx="5083342" cy="40012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997E5D4-8988-3C6E-F6E2-E180EA69F225}"/>
                </a:ext>
              </a:extLst>
            </p:cNvPr>
            <p:cNvSpPr/>
            <p:nvPr/>
          </p:nvSpPr>
          <p:spPr>
            <a:xfrm>
              <a:off x="0" y="100643"/>
              <a:ext cx="5083342" cy="261378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C3B1417-9A0E-3062-F267-72CA71985C6C}"/>
                </a:ext>
              </a:extLst>
            </p:cNvPr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22">
            <a:extLst>
              <a:ext uri="{FF2B5EF4-FFF2-40B4-BE49-F238E27FC236}">
                <a16:creationId xmlns:a16="http://schemas.microsoft.com/office/drawing/2014/main" id="{F45DBC0C-238B-8D66-5642-C71FB4A59561}"/>
              </a:ext>
            </a:extLst>
          </p:cNvPr>
          <p:cNvSpPr txBox="1"/>
          <p:nvPr/>
        </p:nvSpPr>
        <p:spPr>
          <a:xfrm>
            <a:off x="17523183" y="9783517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06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EFD186-A141-7B79-92BA-722B8BC6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" y="2028107"/>
            <a:ext cx="5768142" cy="7213404"/>
          </a:xfrm>
          <a:prstGeom prst="rect">
            <a:avLst/>
          </a:prstGeom>
        </p:spPr>
      </p:pic>
      <p:sp>
        <p:nvSpPr>
          <p:cNvPr id="19" name="TextBox 36">
            <a:extLst>
              <a:ext uri="{FF2B5EF4-FFF2-40B4-BE49-F238E27FC236}">
                <a16:creationId xmlns:a16="http://schemas.microsoft.com/office/drawing/2014/main" id="{05D54271-068B-10CE-EC7A-73714BFDA83B}"/>
              </a:ext>
            </a:extLst>
          </p:cNvPr>
          <p:cNvSpPr txBox="1"/>
          <p:nvPr/>
        </p:nvSpPr>
        <p:spPr>
          <a:xfrm>
            <a:off x="609600" y="1153921"/>
            <a:ext cx="6096000" cy="420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59"/>
              </a:lnSpc>
            </a:pPr>
            <a:r>
              <a:rPr lang="en-US" sz="4000" b="1" u="sng" dirty="0"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Sample Preparation</a:t>
            </a:r>
          </a:p>
        </p:txBody>
      </p:sp>
      <p:sp>
        <p:nvSpPr>
          <p:cNvPr id="20" name="TextBox 37">
            <a:extLst>
              <a:ext uri="{FF2B5EF4-FFF2-40B4-BE49-F238E27FC236}">
                <a16:creationId xmlns:a16="http://schemas.microsoft.com/office/drawing/2014/main" id="{747E8160-C221-5647-4947-24300083B8A8}"/>
              </a:ext>
            </a:extLst>
          </p:cNvPr>
          <p:cNvSpPr txBox="1"/>
          <p:nvPr/>
        </p:nvSpPr>
        <p:spPr>
          <a:xfrm>
            <a:off x="609600" y="1553789"/>
            <a:ext cx="4964250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Collect </a:t>
            </a:r>
            <a:r>
              <a:rPr lang="en-US" sz="2800" b="1" i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Dirinaria</a:t>
            </a: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 </a:t>
            </a: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Inter Semi-Bold"/>
              </a:rPr>
              <a:t>Lichens</a:t>
            </a:r>
            <a:endParaRPr lang="en-US" sz="2800" b="1" dirty="0"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  <a:sym typeface="Open Sans Ligh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B485C7-8D27-E8D4-AD74-8DCAAB34E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6221" y="2028108"/>
            <a:ext cx="5768142" cy="7213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D73874-88B9-6BF8-50D4-4D0550914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9858" y="2037297"/>
            <a:ext cx="5768142" cy="7213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E5A40F-0F18-BD84-C409-0CBC1D2A4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9345" y="2028108"/>
            <a:ext cx="5768141" cy="7213403"/>
          </a:xfrm>
          <a:prstGeom prst="rect">
            <a:avLst/>
          </a:prstGeom>
        </p:spPr>
      </p:pic>
      <p:sp>
        <p:nvSpPr>
          <p:cNvPr id="26" name="TextBox 37">
            <a:extLst>
              <a:ext uri="{FF2B5EF4-FFF2-40B4-BE49-F238E27FC236}">
                <a16:creationId xmlns:a16="http://schemas.microsoft.com/office/drawing/2014/main" id="{135CBD21-02D4-78A8-B938-CEC691FDDE26}"/>
              </a:ext>
            </a:extLst>
          </p:cNvPr>
          <p:cNvSpPr txBox="1"/>
          <p:nvPr/>
        </p:nvSpPr>
        <p:spPr>
          <a:xfrm>
            <a:off x="12460232" y="1488861"/>
            <a:ext cx="5062952" cy="568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Sample Collection Locations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D0E3757-5ECE-E21C-478F-E39F70C194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25" y="1398510"/>
            <a:ext cx="761695" cy="761695"/>
          </a:xfrm>
          <a:prstGeom prst="rect">
            <a:avLst/>
          </a:prstGeom>
        </p:spPr>
      </p:pic>
      <p:sp>
        <p:nvSpPr>
          <p:cNvPr id="2" name="TextBox 37">
            <a:extLst>
              <a:ext uri="{FF2B5EF4-FFF2-40B4-BE49-F238E27FC236}">
                <a16:creationId xmlns:a16="http://schemas.microsoft.com/office/drawing/2014/main" id="{21E6B254-33BC-9C9A-40DE-45006BB2E526}"/>
              </a:ext>
            </a:extLst>
          </p:cNvPr>
          <p:cNvSpPr txBox="1"/>
          <p:nvPr/>
        </p:nvSpPr>
        <p:spPr>
          <a:xfrm>
            <a:off x="4022705" y="8924867"/>
            <a:ext cx="8135892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Inside Sabaragamuwa University of Sri Lanka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62932-CF5B-62D2-1142-9B7F0B45F8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1947" y="9089533"/>
            <a:ext cx="340750" cy="340750"/>
          </a:xfrm>
          <a:prstGeom prst="rect">
            <a:avLst/>
          </a:prstGeom>
        </p:spPr>
      </p:pic>
      <p:sp>
        <p:nvSpPr>
          <p:cNvPr id="4" name="TextBox 37">
            <a:extLst>
              <a:ext uri="{FF2B5EF4-FFF2-40B4-BE49-F238E27FC236}">
                <a16:creationId xmlns:a16="http://schemas.microsoft.com/office/drawing/2014/main" id="{EA870A46-1BF1-5D91-4074-CAEA944C03B3}"/>
              </a:ext>
            </a:extLst>
          </p:cNvPr>
          <p:cNvSpPr txBox="1"/>
          <p:nvPr/>
        </p:nvSpPr>
        <p:spPr>
          <a:xfrm>
            <a:off x="14378884" y="8858830"/>
            <a:ext cx="3144299" cy="568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Near </a:t>
            </a:r>
            <a:r>
              <a:rPr lang="en-US" sz="2800" b="1" dirty="0" err="1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Hirikatuoya</a:t>
            </a:r>
            <a:endParaRPr lang="en-US" sz="2800" b="1" dirty="0"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  <a:sym typeface="Open Sans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A41C4C-6C00-2097-340D-18E235436F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54365" y="9018650"/>
            <a:ext cx="340750" cy="34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D9120F-C455-AF28-F919-E0B801267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18171" r="49299" b="16659"/>
          <a:stretch>
            <a:fillRect/>
          </a:stretch>
        </p:blipFill>
        <p:spPr>
          <a:xfrm>
            <a:off x="8827987" y="3326970"/>
            <a:ext cx="1991668" cy="2144802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938CA99-4C82-09E2-F15B-4E288C2B9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656565"/>
              </p:ext>
            </p:extLst>
          </p:nvPr>
        </p:nvGraphicFramePr>
        <p:xfrm>
          <a:off x="2013013" y="4656836"/>
          <a:ext cx="6156789" cy="480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8CC27B-E66D-92C6-0F80-9C92DC212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287" y="1673723"/>
            <a:ext cx="3021132" cy="3214635"/>
          </a:xfrm>
          <a:prstGeom prst="rect">
            <a:avLst/>
          </a:prstGeom>
        </p:spPr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65B1B32C-D160-2D85-281C-7CEB0D76D104}"/>
              </a:ext>
            </a:extLst>
          </p:cNvPr>
          <p:cNvSpPr txBox="1"/>
          <p:nvPr/>
        </p:nvSpPr>
        <p:spPr>
          <a:xfrm>
            <a:off x="843563" y="4382011"/>
            <a:ext cx="4719392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Collect </a:t>
            </a:r>
            <a:r>
              <a:rPr lang="en-US" sz="2800" b="1" i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Dirinaria</a:t>
            </a: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 </a:t>
            </a: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Inter Semi-Bold"/>
              </a:rPr>
              <a:t>Lichens</a:t>
            </a:r>
            <a:endParaRPr lang="en-US" sz="2800" b="1" dirty="0">
              <a:latin typeface="Arial" panose="020B0604020202020204" pitchFamily="34" charset="0"/>
              <a:ea typeface="Open Sans Bold" panose="020B0604020202020204" charset="0"/>
              <a:cs typeface="Arial" panose="020B0604020202020204" pitchFamily="34" charset="0"/>
              <a:sym typeface="Open Sans Light"/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22C75BE2-A394-5835-659B-ABC1E884BD2E}"/>
              </a:ext>
            </a:extLst>
          </p:cNvPr>
          <p:cNvSpPr/>
          <p:nvPr/>
        </p:nvSpPr>
        <p:spPr>
          <a:xfrm>
            <a:off x="227121" y="2841884"/>
            <a:ext cx="912066" cy="3352800"/>
          </a:xfrm>
          <a:prstGeom prst="curvedRightArrow">
            <a:avLst/>
          </a:prstGeom>
          <a:solidFill>
            <a:srgbClr val="162C12"/>
          </a:solidFill>
          <a:ln>
            <a:solidFill>
              <a:srgbClr val="162C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53A486F4-04D7-5DD4-C9AA-25AA87FB5951}"/>
              </a:ext>
            </a:extLst>
          </p:cNvPr>
          <p:cNvSpPr txBox="1"/>
          <p:nvPr/>
        </p:nvSpPr>
        <p:spPr>
          <a:xfrm>
            <a:off x="1155926" y="5910214"/>
            <a:ext cx="323174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Clean and dry the </a:t>
            </a:r>
          </a:p>
          <a:p>
            <a:pPr algn="ctr"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lichens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1389C-75A8-0CA2-F424-0A49E06F80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9274" y="7194772"/>
            <a:ext cx="1786094" cy="23814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4CC77-1C57-F72A-9BFA-4108D4AE8EF8}"/>
              </a:ext>
            </a:extLst>
          </p:cNvPr>
          <p:cNvCxnSpPr>
            <a:cxnSpLocks/>
          </p:cNvCxnSpPr>
          <p:nvPr/>
        </p:nvCxnSpPr>
        <p:spPr>
          <a:xfrm>
            <a:off x="2572853" y="6774050"/>
            <a:ext cx="0" cy="469708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5BE3E-1670-FB28-15C6-78A7F22A44CC}"/>
              </a:ext>
            </a:extLst>
          </p:cNvPr>
          <p:cNvCxnSpPr>
            <a:cxnSpLocks/>
          </p:cNvCxnSpPr>
          <p:nvPr/>
        </p:nvCxnSpPr>
        <p:spPr>
          <a:xfrm>
            <a:off x="7293502" y="8267700"/>
            <a:ext cx="876300" cy="0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59BC9E4-5E3D-4002-6F77-49F856CFD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814">
            <a:off x="8467756" y="5914545"/>
            <a:ext cx="2766535" cy="2386007"/>
          </a:xfrm>
          <a:prstGeom prst="rect">
            <a:avLst/>
          </a:prstGeom>
        </p:spPr>
      </p:pic>
      <p:sp>
        <p:nvSpPr>
          <p:cNvPr id="15" name="TextBox 37">
            <a:extLst>
              <a:ext uri="{FF2B5EF4-FFF2-40B4-BE49-F238E27FC236}">
                <a16:creationId xmlns:a16="http://schemas.microsoft.com/office/drawing/2014/main" id="{32083F71-5D04-963F-F69B-98295A5F214B}"/>
              </a:ext>
            </a:extLst>
          </p:cNvPr>
          <p:cNvSpPr txBox="1"/>
          <p:nvPr/>
        </p:nvSpPr>
        <p:spPr>
          <a:xfrm>
            <a:off x="8566462" y="7959315"/>
            <a:ext cx="3625609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Samples are grind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23667-A118-1F74-2688-DFB00D8CF547}"/>
              </a:ext>
            </a:extLst>
          </p:cNvPr>
          <p:cNvCxnSpPr>
            <a:cxnSpLocks/>
          </p:cNvCxnSpPr>
          <p:nvPr/>
        </p:nvCxnSpPr>
        <p:spPr>
          <a:xfrm flipV="1">
            <a:off x="9851023" y="5670556"/>
            <a:ext cx="0" cy="518329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7">
            <a:extLst>
              <a:ext uri="{FF2B5EF4-FFF2-40B4-BE49-F238E27FC236}">
                <a16:creationId xmlns:a16="http://schemas.microsoft.com/office/drawing/2014/main" id="{7A9DD843-E1BD-B7E3-8F69-BBE89A910518}"/>
              </a:ext>
            </a:extLst>
          </p:cNvPr>
          <p:cNvSpPr txBox="1"/>
          <p:nvPr/>
        </p:nvSpPr>
        <p:spPr>
          <a:xfrm>
            <a:off x="8439859" y="5198997"/>
            <a:ext cx="3661286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Sample maceration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A982A-A1B0-6786-F80B-BA3C08D5928C}"/>
              </a:ext>
            </a:extLst>
          </p:cNvPr>
          <p:cNvSpPr txBox="1"/>
          <p:nvPr/>
        </p:nvSpPr>
        <p:spPr>
          <a:xfrm>
            <a:off x="14069221" y="3189136"/>
            <a:ext cx="3453959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Rotary evaporator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B0E586-8EE5-3E92-8AC3-3849DDAEDE4B}"/>
              </a:ext>
            </a:extLst>
          </p:cNvPr>
          <p:cNvCxnSpPr>
            <a:cxnSpLocks/>
          </p:cNvCxnSpPr>
          <p:nvPr/>
        </p:nvCxnSpPr>
        <p:spPr>
          <a:xfrm>
            <a:off x="12649200" y="1993749"/>
            <a:ext cx="1143000" cy="0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B9FE3-A25B-B7F1-35EA-026FF564AB39}"/>
              </a:ext>
            </a:extLst>
          </p:cNvPr>
          <p:cNvCxnSpPr>
            <a:cxnSpLocks/>
          </p:cNvCxnSpPr>
          <p:nvPr/>
        </p:nvCxnSpPr>
        <p:spPr>
          <a:xfrm>
            <a:off x="15447776" y="3758921"/>
            <a:ext cx="0" cy="753351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8A5B646-6FAA-E2F9-1D17-5BF969D6F2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768" y="340812"/>
            <a:ext cx="2996016" cy="2996016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1A00C8A1-0B92-DB21-0239-1CEAFCCE4E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335945"/>
              </p:ext>
            </p:extLst>
          </p:nvPr>
        </p:nvGraphicFramePr>
        <p:xfrm>
          <a:off x="12805577" y="5802300"/>
          <a:ext cx="5284398" cy="336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9D2F94E5-D67F-9118-84C7-F9B41C245F8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8692" y="4608277"/>
            <a:ext cx="2133476" cy="1768181"/>
          </a:xfrm>
          <a:prstGeom prst="rect">
            <a:avLst/>
          </a:prstGeom>
        </p:spPr>
      </p:pic>
      <p:sp>
        <p:nvSpPr>
          <p:cNvPr id="26" name="TextBox 30">
            <a:extLst>
              <a:ext uri="{FF2B5EF4-FFF2-40B4-BE49-F238E27FC236}">
                <a16:creationId xmlns:a16="http://schemas.microsoft.com/office/drawing/2014/main" id="{63D503F2-005D-7A96-9962-0091CD81B98D}"/>
              </a:ext>
            </a:extLst>
          </p:cNvPr>
          <p:cNvSpPr txBox="1"/>
          <p:nvPr/>
        </p:nvSpPr>
        <p:spPr>
          <a:xfrm>
            <a:off x="526910" y="349584"/>
            <a:ext cx="7601564" cy="107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582" b="1" dirty="0">
                <a:solidFill>
                  <a:srgbClr val="162C12"/>
                </a:solidFill>
                <a:latin typeface="Arial" panose="020B0604020202020204" pitchFamily="34" charset="0"/>
                <a:ea typeface="Poppins Ultra-Bold"/>
                <a:cs typeface="Arial" panose="020B0604020202020204" pitchFamily="34" charset="0"/>
                <a:sym typeface="Poppins Ultra-Bold"/>
              </a:rPr>
              <a:t>METHODOLOGY</a:t>
            </a:r>
          </a:p>
        </p:txBody>
      </p:sp>
      <p:sp>
        <p:nvSpPr>
          <p:cNvPr id="27" name="TextBox 36">
            <a:extLst>
              <a:ext uri="{FF2B5EF4-FFF2-40B4-BE49-F238E27FC236}">
                <a16:creationId xmlns:a16="http://schemas.microsoft.com/office/drawing/2014/main" id="{964D3844-925E-0F3F-FC8B-6E0BB59DA107}"/>
              </a:ext>
            </a:extLst>
          </p:cNvPr>
          <p:cNvSpPr txBox="1"/>
          <p:nvPr/>
        </p:nvSpPr>
        <p:spPr>
          <a:xfrm>
            <a:off x="537758" y="1473216"/>
            <a:ext cx="6096000" cy="420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59"/>
              </a:lnSpc>
            </a:pPr>
            <a:r>
              <a:rPr lang="en-US" sz="4000" b="1" u="sng" dirty="0"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Sample Preparation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1B954CE-46BF-D5F5-DADE-9AA078E287BD}"/>
              </a:ext>
            </a:extLst>
          </p:cNvPr>
          <p:cNvGrpSpPr/>
          <p:nvPr/>
        </p:nvGrpSpPr>
        <p:grpSpPr>
          <a:xfrm>
            <a:off x="-506406" y="9113639"/>
            <a:ext cx="19300813" cy="1519208"/>
            <a:chOff x="0" y="-38100"/>
            <a:chExt cx="5083342" cy="400121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7DB75AF9-F11A-53E7-690B-9ABA382375E7}"/>
                </a:ext>
              </a:extLst>
            </p:cNvPr>
            <p:cNvSpPr/>
            <p:nvPr/>
          </p:nvSpPr>
          <p:spPr>
            <a:xfrm>
              <a:off x="0" y="100643"/>
              <a:ext cx="5083342" cy="261378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 dirty="0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66A6BACE-3BA1-0A75-C939-A1C569A956D2}"/>
                </a:ext>
              </a:extLst>
            </p:cNvPr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Freeform 5">
            <a:extLst>
              <a:ext uri="{FF2B5EF4-FFF2-40B4-BE49-F238E27FC236}">
                <a16:creationId xmlns:a16="http://schemas.microsoft.com/office/drawing/2014/main" id="{5FAD4540-5241-6802-B5D3-F93BD81B48C3}"/>
              </a:ext>
            </a:extLst>
          </p:cNvPr>
          <p:cNvSpPr/>
          <p:nvPr/>
        </p:nvSpPr>
        <p:spPr>
          <a:xfrm rot="5400000">
            <a:off x="13696559" y="-56176"/>
            <a:ext cx="4695523" cy="4695523"/>
          </a:xfrm>
          <a:custGeom>
            <a:avLst/>
            <a:gdLst/>
            <a:ahLst/>
            <a:cxnLst/>
            <a:rect l="l" t="t" r="r" b="b"/>
            <a:pathLst>
              <a:path w="4695523" h="4695523">
                <a:moveTo>
                  <a:pt x="0" y="0"/>
                </a:moveTo>
                <a:lnTo>
                  <a:pt x="4695522" y="0"/>
                </a:lnTo>
                <a:lnTo>
                  <a:pt x="4695522" y="4695523"/>
                </a:lnTo>
                <a:lnTo>
                  <a:pt x="0" y="46955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rgbClr val="162C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5FB07807-0ED6-C548-01B8-946336F0A026}"/>
              </a:ext>
            </a:extLst>
          </p:cNvPr>
          <p:cNvSpPr txBox="1"/>
          <p:nvPr/>
        </p:nvSpPr>
        <p:spPr>
          <a:xfrm>
            <a:off x="17523183" y="9783517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162C12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07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5A556F-0DDE-58E7-0131-B4E1E8C88A8D}"/>
              </a:ext>
            </a:extLst>
          </p:cNvPr>
          <p:cNvCxnSpPr>
            <a:cxnSpLocks/>
          </p:cNvCxnSpPr>
          <p:nvPr/>
        </p:nvCxnSpPr>
        <p:spPr>
          <a:xfrm flipV="1">
            <a:off x="9819427" y="3016397"/>
            <a:ext cx="0" cy="518329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7">
            <a:extLst>
              <a:ext uri="{FF2B5EF4-FFF2-40B4-BE49-F238E27FC236}">
                <a16:creationId xmlns:a16="http://schemas.microsoft.com/office/drawing/2014/main" id="{1F95627C-2819-78B2-6656-DDE721110869}"/>
              </a:ext>
            </a:extLst>
          </p:cNvPr>
          <p:cNvSpPr txBox="1"/>
          <p:nvPr/>
        </p:nvSpPr>
        <p:spPr>
          <a:xfrm>
            <a:off x="8530785" y="2329418"/>
            <a:ext cx="3661286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ea typeface="Open Sans Bold" panose="020B0604020202020204" charset="0"/>
                <a:cs typeface="Arial" panose="020B0604020202020204" pitchFamily="34" charset="0"/>
                <a:sym typeface="Open Sans Light"/>
              </a:rPr>
              <a:t>Methanolic extract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D9120F-C455-AF28-F919-E0B8012671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t="45546" r="8978" b="6495"/>
          <a:stretch>
            <a:fillRect/>
          </a:stretch>
        </p:blipFill>
        <p:spPr>
          <a:xfrm>
            <a:off x="8943715" y="644992"/>
            <a:ext cx="1970875" cy="178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43DB528-5265-16D2-66B6-9A71F3D5CD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85" y="1616268"/>
            <a:ext cx="7675437" cy="7675437"/>
          </a:xfrm>
          <a:prstGeom prst="rect">
            <a:avLst/>
          </a:prstGeom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A58DCF63-C82D-CB74-A295-34AEC2E5124B}"/>
              </a:ext>
            </a:extLst>
          </p:cNvPr>
          <p:cNvSpPr txBox="1"/>
          <p:nvPr/>
        </p:nvSpPr>
        <p:spPr>
          <a:xfrm>
            <a:off x="1463921" y="5243577"/>
            <a:ext cx="9356479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9"/>
              </a:lnSpc>
            </a:pPr>
            <a:r>
              <a:rPr lang="en-US" sz="4400" b="1" dirty="0"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DPPH Radical Scavenging Assay</a:t>
            </a:r>
          </a:p>
        </p:txBody>
      </p:sp>
      <p:sp>
        <p:nvSpPr>
          <p:cNvPr id="16" name="TextBox 36">
            <a:extLst>
              <a:ext uri="{FF2B5EF4-FFF2-40B4-BE49-F238E27FC236}">
                <a16:creationId xmlns:a16="http://schemas.microsoft.com/office/drawing/2014/main" id="{CA55BE56-AF69-127A-BF71-A900A412C833}"/>
              </a:ext>
            </a:extLst>
          </p:cNvPr>
          <p:cNvSpPr txBox="1"/>
          <p:nvPr/>
        </p:nvSpPr>
        <p:spPr>
          <a:xfrm>
            <a:off x="1463921" y="4709056"/>
            <a:ext cx="7299079" cy="446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9"/>
              </a:lnSpc>
            </a:pPr>
            <a:r>
              <a:rPr lang="en-US" sz="5400" b="1" u="sng" dirty="0"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Antioxidant Activity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BA66A-7D00-A79E-7A56-4936F718BBA0}"/>
              </a:ext>
            </a:extLst>
          </p:cNvPr>
          <p:cNvGrpSpPr/>
          <p:nvPr/>
        </p:nvGrpSpPr>
        <p:grpSpPr>
          <a:xfrm>
            <a:off x="-506407" y="9562167"/>
            <a:ext cx="19300813" cy="1374547"/>
            <a:chOff x="0" y="0"/>
            <a:chExt cx="5083342" cy="362021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AD486017-9F4A-718F-1F36-38A667390C6F}"/>
                </a:ext>
              </a:extLst>
            </p:cNvPr>
            <p:cNvSpPr/>
            <p:nvPr/>
          </p:nvSpPr>
          <p:spPr>
            <a:xfrm>
              <a:off x="0" y="0"/>
              <a:ext cx="5083342" cy="362021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4F1F0659-A51C-F127-91F5-3BE94363CEEA}"/>
                </a:ext>
              </a:extLst>
            </p:cNvPr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162C1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22">
            <a:extLst>
              <a:ext uri="{FF2B5EF4-FFF2-40B4-BE49-F238E27FC236}">
                <a16:creationId xmlns:a16="http://schemas.microsoft.com/office/drawing/2014/main" id="{FC126E75-27F4-FE57-6954-00C9A05EACDF}"/>
              </a:ext>
            </a:extLst>
          </p:cNvPr>
          <p:cNvSpPr txBox="1"/>
          <p:nvPr/>
        </p:nvSpPr>
        <p:spPr>
          <a:xfrm>
            <a:off x="17445716" y="9880108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08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5B5FDBD4-2687-DC96-F8A9-6366CE7854E0}"/>
              </a:ext>
            </a:extLst>
          </p:cNvPr>
          <p:cNvSpPr txBox="1"/>
          <p:nvPr/>
        </p:nvSpPr>
        <p:spPr>
          <a:xfrm>
            <a:off x="762000" y="446065"/>
            <a:ext cx="7093091" cy="1079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582" b="1" dirty="0">
                <a:solidFill>
                  <a:srgbClr val="162C12"/>
                </a:solidFill>
                <a:latin typeface="Arial" panose="020B0604020202020204" pitchFamily="34" charset="0"/>
                <a:ea typeface="Poppins Ultra-Bold"/>
                <a:cs typeface="Arial" panose="020B0604020202020204" pitchFamily="34" charset="0"/>
                <a:sym typeface="Poppins Ultra-Bold"/>
              </a:rPr>
              <a:t>METHODOLOGY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8E9A8B-4B69-7E2E-5A96-6FFBEA3CB867}"/>
              </a:ext>
            </a:extLst>
          </p:cNvPr>
          <p:cNvSpPr txBox="1"/>
          <p:nvPr/>
        </p:nvSpPr>
        <p:spPr>
          <a:xfrm>
            <a:off x="10668002" y="193250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Prepare DPPH solution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FF3B60-7FE3-730F-42E1-66E0D607FC64}"/>
              </a:ext>
            </a:extLst>
          </p:cNvPr>
          <p:cNvCxnSpPr>
            <a:cxnSpLocks/>
          </p:cNvCxnSpPr>
          <p:nvPr/>
        </p:nvCxnSpPr>
        <p:spPr>
          <a:xfrm>
            <a:off x="13824859" y="2540871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458C716-C2A6-220F-51FB-C57C13BC94F3}"/>
              </a:ext>
            </a:extLst>
          </p:cNvPr>
          <p:cNvSpPr txBox="1"/>
          <p:nvPr/>
        </p:nvSpPr>
        <p:spPr>
          <a:xfrm>
            <a:off x="10499273" y="4137007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Mix extract + DPPH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24032-151B-A65F-046A-F57A1CBE189B}"/>
              </a:ext>
            </a:extLst>
          </p:cNvPr>
          <p:cNvSpPr txBox="1"/>
          <p:nvPr/>
        </p:nvSpPr>
        <p:spPr>
          <a:xfrm>
            <a:off x="10668002" y="5266132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Incubate 30 min (dark)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4FDD52-A678-4A89-2D7B-4EB4DC15A0D4}"/>
              </a:ext>
            </a:extLst>
          </p:cNvPr>
          <p:cNvSpPr txBox="1"/>
          <p:nvPr/>
        </p:nvSpPr>
        <p:spPr>
          <a:xfrm>
            <a:off x="10127711" y="6422407"/>
            <a:ext cx="7394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Measure absorbance at 517 nm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3AB6D9-8F15-DC3F-E198-6F5C8D6B514A}"/>
              </a:ext>
            </a:extLst>
          </p:cNvPr>
          <p:cNvSpPr txBox="1"/>
          <p:nvPr/>
        </p:nvSpPr>
        <p:spPr>
          <a:xfrm>
            <a:off x="10499273" y="7717421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Calculate % inhibition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0E0E69-FFF4-1F1F-E236-B50269DA44FB}"/>
              </a:ext>
            </a:extLst>
          </p:cNvPr>
          <p:cNvCxnSpPr>
            <a:cxnSpLocks/>
          </p:cNvCxnSpPr>
          <p:nvPr/>
        </p:nvCxnSpPr>
        <p:spPr>
          <a:xfrm>
            <a:off x="13824859" y="3703621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673332-7622-7F15-AFA2-958E355834CA}"/>
              </a:ext>
            </a:extLst>
          </p:cNvPr>
          <p:cNvCxnSpPr>
            <a:cxnSpLocks/>
          </p:cNvCxnSpPr>
          <p:nvPr/>
        </p:nvCxnSpPr>
        <p:spPr>
          <a:xfrm>
            <a:off x="13824859" y="4764913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45A82D-8751-88A1-3E82-1DD88EE267A9}"/>
              </a:ext>
            </a:extLst>
          </p:cNvPr>
          <p:cNvCxnSpPr>
            <a:cxnSpLocks/>
          </p:cNvCxnSpPr>
          <p:nvPr/>
        </p:nvCxnSpPr>
        <p:spPr>
          <a:xfrm>
            <a:off x="13813973" y="5873396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EB26F3-A7C8-B7F1-B9A9-75B97F2CBCB7}"/>
              </a:ext>
            </a:extLst>
          </p:cNvPr>
          <p:cNvCxnSpPr>
            <a:cxnSpLocks/>
          </p:cNvCxnSpPr>
          <p:nvPr/>
        </p:nvCxnSpPr>
        <p:spPr>
          <a:xfrm>
            <a:off x="13824859" y="7139099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2D314F-9615-64C3-7A3F-6270954A8CC3}"/>
              </a:ext>
            </a:extLst>
          </p:cNvPr>
          <p:cNvSpPr txBox="1"/>
          <p:nvPr/>
        </p:nvSpPr>
        <p:spPr>
          <a:xfrm>
            <a:off x="9172086" y="3107449"/>
            <a:ext cx="91159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Prepare extract concentration series</a:t>
            </a:r>
          </a:p>
        </p:txBody>
      </p:sp>
    </p:spTree>
    <p:extLst>
      <p:ext uri="{BB962C8B-B14F-4D97-AF65-F5344CB8AC3E}">
        <p14:creationId xmlns:p14="http://schemas.microsoft.com/office/powerpoint/2010/main" val="8214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D2AA855-198A-D846-E183-B731FA4FB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24" y="636521"/>
            <a:ext cx="9430218" cy="9430218"/>
          </a:xfrm>
          <a:prstGeom prst="rect">
            <a:avLst/>
          </a:prstGeom>
        </p:spPr>
      </p:pic>
      <p:sp>
        <p:nvSpPr>
          <p:cNvPr id="3" name="TextBox 36">
            <a:extLst>
              <a:ext uri="{FF2B5EF4-FFF2-40B4-BE49-F238E27FC236}">
                <a16:creationId xmlns:a16="http://schemas.microsoft.com/office/drawing/2014/main" id="{08A83192-4D41-14A7-2503-8775F1CF24D2}"/>
              </a:ext>
            </a:extLst>
          </p:cNvPr>
          <p:cNvSpPr txBox="1"/>
          <p:nvPr/>
        </p:nvSpPr>
        <p:spPr>
          <a:xfrm>
            <a:off x="1003833" y="5080383"/>
            <a:ext cx="8915400" cy="42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9"/>
              </a:lnSpc>
            </a:pPr>
            <a:r>
              <a:rPr lang="en-US" sz="4400" b="1" dirty="0"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Seed Germination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9A9C0-A357-9401-A028-4BF8076AF2AC}"/>
              </a:ext>
            </a:extLst>
          </p:cNvPr>
          <p:cNvSpPr txBox="1"/>
          <p:nvPr/>
        </p:nvSpPr>
        <p:spPr>
          <a:xfrm>
            <a:off x="8229600" y="1618089"/>
            <a:ext cx="9677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Place the filter paper in the Petri dishes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5B31F0-D09C-489D-9434-7BEF97152415}"/>
              </a:ext>
            </a:extLst>
          </p:cNvPr>
          <p:cNvCxnSpPr>
            <a:cxnSpLocks/>
          </p:cNvCxnSpPr>
          <p:nvPr/>
        </p:nvCxnSpPr>
        <p:spPr>
          <a:xfrm>
            <a:off x="13054988" y="2249650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264A5F-026E-6EC8-CF93-7056C5D2466F}"/>
              </a:ext>
            </a:extLst>
          </p:cNvPr>
          <p:cNvSpPr txBox="1"/>
          <p:nvPr/>
        </p:nvSpPr>
        <p:spPr>
          <a:xfrm>
            <a:off x="9898131" y="2737303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Add lichen extract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87BB1-DB97-E2A2-93FC-0A8E95879FC6}"/>
              </a:ext>
            </a:extLst>
          </p:cNvPr>
          <p:cNvSpPr txBox="1"/>
          <p:nvPr/>
        </p:nvSpPr>
        <p:spPr>
          <a:xfrm>
            <a:off x="9005414" y="3799809"/>
            <a:ext cx="8246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Allow paper to air-dry for 15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31FB0-1490-2B2C-1702-F4EB1BE653AB}"/>
              </a:ext>
            </a:extLst>
          </p:cNvPr>
          <p:cNvSpPr txBox="1"/>
          <p:nvPr/>
        </p:nvSpPr>
        <p:spPr>
          <a:xfrm>
            <a:off x="9813721" y="4902794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Add distilled water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E7CAA-6224-7C6D-BDD1-EA4D43A63A00}"/>
              </a:ext>
            </a:extLst>
          </p:cNvPr>
          <p:cNvSpPr txBox="1"/>
          <p:nvPr/>
        </p:nvSpPr>
        <p:spPr>
          <a:xfrm>
            <a:off x="9174230" y="6135448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Place the seeds on the filter paper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FD760-716E-DCC8-8E28-AB4C76472ADB}"/>
              </a:ext>
            </a:extLst>
          </p:cNvPr>
          <p:cNvSpPr txBox="1"/>
          <p:nvPr/>
        </p:nvSpPr>
        <p:spPr>
          <a:xfrm>
            <a:off x="9729402" y="742620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Place the plates in the dark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68BB69-4F0F-48E4-0213-D9AB1B5BB268}"/>
              </a:ext>
            </a:extLst>
          </p:cNvPr>
          <p:cNvCxnSpPr>
            <a:cxnSpLocks/>
          </p:cNvCxnSpPr>
          <p:nvPr/>
        </p:nvCxnSpPr>
        <p:spPr>
          <a:xfrm>
            <a:off x="13078352" y="3383634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30994B-6DEB-3193-02ED-5D6200E4897C}"/>
              </a:ext>
            </a:extLst>
          </p:cNvPr>
          <p:cNvCxnSpPr>
            <a:cxnSpLocks/>
          </p:cNvCxnSpPr>
          <p:nvPr/>
        </p:nvCxnSpPr>
        <p:spPr>
          <a:xfrm>
            <a:off x="13054988" y="4473692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8E4A07-4B7A-AF69-CE62-1A73D94BBBBB}"/>
              </a:ext>
            </a:extLst>
          </p:cNvPr>
          <p:cNvCxnSpPr>
            <a:cxnSpLocks/>
          </p:cNvCxnSpPr>
          <p:nvPr/>
        </p:nvCxnSpPr>
        <p:spPr>
          <a:xfrm>
            <a:off x="13044102" y="5582175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A53895-2737-E0A9-BCAC-C1EFBFCC5451}"/>
              </a:ext>
            </a:extLst>
          </p:cNvPr>
          <p:cNvCxnSpPr>
            <a:cxnSpLocks/>
          </p:cNvCxnSpPr>
          <p:nvPr/>
        </p:nvCxnSpPr>
        <p:spPr>
          <a:xfrm>
            <a:off x="13054988" y="6847878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6">
            <a:extLst>
              <a:ext uri="{FF2B5EF4-FFF2-40B4-BE49-F238E27FC236}">
                <a16:creationId xmlns:a16="http://schemas.microsoft.com/office/drawing/2014/main" id="{EF1798AF-D63B-0219-805E-379295702C5F}"/>
              </a:ext>
            </a:extLst>
          </p:cNvPr>
          <p:cNvSpPr txBox="1"/>
          <p:nvPr/>
        </p:nvSpPr>
        <p:spPr>
          <a:xfrm>
            <a:off x="1003833" y="4507579"/>
            <a:ext cx="6096000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59"/>
              </a:lnSpc>
            </a:pPr>
            <a:r>
              <a:rPr lang="en-US" sz="5400" b="1" u="sng" dirty="0"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Phytotoxic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5C825-E92B-C9BB-9395-BC0BE7353140}"/>
              </a:ext>
            </a:extLst>
          </p:cNvPr>
          <p:cNvSpPr txBox="1"/>
          <p:nvPr/>
        </p:nvSpPr>
        <p:spPr>
          <a:xfrm>
            <a:off x="7522323" y="8419500"/>
            <a:ext cx="11065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Open Sans Bold" panose="020B0806030504020204" charset="0"/>
                <a:cs typeface="Arial" panose="020B0604020202020204" pitchFamily="34" charset="0"/>
              </a:rPr>
              <a:t>Record the germination percentage and growth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FCE05-BE9F-6942-859D-6AEFC8090618}"/>
              </a:ext>
            </a:extLst>
          </p:cNvPr>
          <p:cNvCxnSpPr>
            <a:cxnSpLocks/>
          </p:cNvCxnSpPr>
          <p:nvPr/>
        </p:nvCxnSpPr>
        <p:spPr>
          <a:xfrm>
            <a:off x="13054988" y="8009902"/>
            <a:ext cx="0" cy="530784"/>
          </a:xfrm>
          <a:prstGeom prst="straightConnector1">
            <a:avLst/>
          </a:prstGeom>
          <a:ln w="76200">
            <a:solidFill>
              <a:srgbClr val="162C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F9467C-8B2E-9E5F-CCA1-57C963CFB36B}"/>
              </a:ext>
            </a:extLst>
          </p:cNvPr>
          <p:cNvGrpSpPr/>
          <p:nvPr/>
        </p:nvGrpSpPr>
        <p:grpSpPr>
          <a:xfrm>
            <a:off x="-506407" y="9562167"/>
            <a:ext cx="19300813" cy="1374547"/>
            <a:chOff x="0" y="0"/>
            <a:chExt cx="5083342" cy="362021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99C0523F-5FB3-283B-B3B5-E167BFE77EA9}"/>
                </a:ext>
              </a:extLst>
            </p:cNvPr>
            <p:cNvSpPr/>
            <p:nvPr/>
          </p:nvSpPr>
          <p:spPr>
            <a:xfrm>
              <a:off x="0" y="0"/>
              <a:ext cx="5083342" cy="362021"/>
            </a:xfrm>
            <a:custGeom>
              <a:avLst/>
              <a:gdLst/>
              <a:ahLst/>
              <a:cxnLst/>
              <a:rect l="l" t="t" r="r" b="b"/>
              <a:pathLst>
                <a:path w="5083342" h="362021">
                  <a:moveTo>
                    <a:pt x="0" y="0"/>
                  </a:moveTo>
                  <a:lnTo>
                    <a:pt x="5083342" y="0"/>
                  </a:lnTo>
                  <a:lnTo>
                    <a:pt x="5083342" y="362021"/>
                  </a:lnTo>
                  <a:lnTo>
                    <a:pt x="0" y="362021"/>
                  </a:lnTo>
                  <a:close/>
                </a:path>
              </a:pathLst>
            </a:custGeom>
            <a:solidFill>
              <a:srgbClr val="12372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456E3A3-9282-17CA-43CA-F36021FF898F}"/>
                </a:ext>
              </a:extLst>
            </p:cNvPr>
            <p:cNvSpPr txBox="1"/>
            <p:nvPr/>
          </p:nvSpPr>
          <p:spPr>
            <a:xfrm>
              <a:off x="0" y="-38100"/>
              <a:ext cx="5083342" cy="40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2">
            <a:extLst>
              <a:ext uri="{FF2B5EF4-FFF2-40B4-BE49-F238E27FC236}">
                <a16:creationId xmlns:a16="http://schemas.microsoft.com/office/drawing/2014/main" id="{5A04062A-78E7-32AF-C5B5-1EDD4AAE90EE}"/>
              </a:ext>
            </a:extLst>
          </p:cNvPr>
          <p:cNvSpPr txBox="1"/>
          <p:nvPr/>
        </p:nvSpPr>
        <p:spPr>
          <a:xfrm>
            <a:off x="17623691" y="9813321"/>
            <a:ext cx="5667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162C12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ileron Heavy"/>
                <a:cs typeface="Arial" panose="020B0604020202020204" pitchFamily="34" charset="0"/>
                <a:sym typeface="Aileron Heavy"/>
              </a:rPr>
              <a:t>09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4AB7B8A3-BE99-B354-4653-C3ABDDFA5302}"/>
              </a:ext>
            </a:extLst>
          </p:cNvPr>
          <p:cNvSpPr txBox="1"/>
          <p:nvPr/>
        </p:nvSpPr>
        <p:spPr>
          <a:xfrm>
            <a:off x="724039" y="356315"/>
            <a:ext cx="7093091" cy="1079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582" b="1" dirty="0">
                <a:solidFill>
                  <a:srgbClr val="162C12"/>
                </a:solidFill>
                <a:latin typeface="Arial" panose="020B0604020202020204" pitchFamily="34" charset="0"/>
                <a:ea typeface="Poppins Ultra-Bold"/>
                <a:cs typeface="Arial" panose="020B0604020202020204" pitchFamily="34" charset="0"/>
                <a:sym typeface="Poppins Ultra-Bold"/>
              </a:rPr>
              <a:t>METHODOLOGY </a:t>
            </a:r>
          </a:p>
        </p:txBody>
      </p:sp>
    </p:spTree>
    <p:extLst>
      <p:ext uri="{BB962C8B-B14F-4D97-AF65-F5344CB8AC3E}">
        <p14:creationId xmlns:p14="http://schemas.microsoft.com/office/powerpoint/2010/main" val="161843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3600" b="1" dirty="0">
            <a:latin typeface="Times New Roman" panose="02020603050405020304" pitchFamily="18" charset="0"/>
            <a:ea typeface="Open Sans Bold" panose="020B0806030504020204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836</Words>
  <Application>Microsoft Office PowerPoint</Application>
  <PresentationFormat>Custom</PresentationFormat>
  <Paragraphs>127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Arial</vt:lpstr>
      <vt:lpstr>Aptos</vt:lpstr>
      <vt:lpstr>Wingdings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Dinuda</dc:creator>
  <cp:lastModifiedBy>Umindu Kethaka</cp:lastModifiedBy>
  <cp:revision>63</cp:revision>
  <dcterms:created xsi:type="dcterms:W3CDTF">2006-08-16T00:00:00Z</dcterms:created>
  <dcterms:modified xsi:type="dcterms:W3CDTF">2026-01-13T10:20:55Z</dcterms:modified>
  <dc:identifier>DAG92eitVXQ</dc:identifier>
</cp:coreProperties>
</file>